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57" r:id="rId4"/>
    <p:sldId id="272" r:id="rId5"/>
    <p:sldId id="278" r:id="rId6"/>
    <p:sldId id="323" r:id="rId7"/>
    <p:sldId id="279" r:id="rId8"/>
    <p:sldId id="332" r:id="rId9"/>
    <p:sldId id="333" r:id="rId10"/>
    <p:sldId id="334" r:id="rId11"/>
    <p:sldId id="336" r:id="rId12"/>
    <p:sldId id="337" r:id="rId13"/>
    <p:sldId id="327" r:id="rId14"/>
    <p:sldId id="290" r:id="rId15"/>
    <p:sldId id="291" r:id="rId16"/>
    <p:sldId id="338" r:id="rId17"/>
    <p:sldId id="339" r:id="rId18"/>
    <p:sldId id="282" r:id="rId19"/>
    <p:sldId id="283" r:id="rId20"/>
    <p:sldId id="352" r:id="rId21"/>
    <p:sldId id="287" r:id="rId22"/>
    <p:sldId id="285" r:id="rId23"/>
    <p:sldId id="286" r:id="rId24"/>
    <p:sldId id="326" r:id="rId25"/>
    <p:sldId id="288" r:id="rId26"/>
    <p:sldId id="289" r:id="rId27"/>
    <p:sldId id="354" r:id="rId28"/>
    <p:sldId id="355" r:id="rId29"/>
    <p:sldId id="356" r:id="rId30"/>
    <p:sldId id="292" r:id="rId31"/>
    <p:sldId id="353" r:id="rId32"/>
    <p:sldId id="296" r:id="rId33"/>
    <p:sldId id="297" r:id="rId34"/>
    <p:sldId id="341" r:id="rId35"/>
    <p:sldId id="298" r:id="rId36"/>
    <p:sldId id="340" r:id="rId37"/>
    <p:sldId id="299" r:id="rId38"/>
    <p:sldId id="300" r:id="rId39"/>
    <p:sldId id="301" r:id="rId40"/>
    <p:sldId id="357" r:id="rId41"/>
    <p:sldId id="305" r:id="rId42"/>
    <p:sldId id="351" r:id="rId43"/>
    <p:sldId id="302" r:id="rId44"/>
    <p:sldId id="328" r:id="rId45"/>
    <p:sldId id="303" r:id="rId46"/>
    <p:sldId id="358" r:id="rId47"/>
    <p:sldId id="306" r:id="rId48"/>
    <p:sldId id="342" r:id="rId49"/>
    <p:sldId id="359" r:id="rId50"/>
    <p:sldId id="309" r:id="rId51"/>
    <p:sldId id="310" r:id="rId52"/>
    <p:sldId id="343" r:id="rId53"/>
    <p:sldId id="344" r:id="rId54"/>
    <p:sldId id="345" r:id="rId55"/>
    <p:sldId id="350" r:id="rId56"/>
    <p:sldId id="346" r:id="rId57"/>
    <p:sldId id="347" r:id="rId58"/>
    <p:sldId id="311" r:id="rId59"/>
    <p:sldId id="312" r:id="rId60"/>
    <p:sldId id="313" r:id="rId61"/>
    <p:sldId id="314" r:id="rId62"/>
    <p:sldId id="315" r:id="rId63"/>
    <p:sldId id="316" r:id="rId64"/>
    <p:sldId id="349" r:id="rId65"/>
    <p:sldId id="317" r:id="rId66"/>
    <p:sldId id="348" r:id="rId67"/>
    <p:sldId id="318" r:id="rId68"/>
    <p:sldId id="319" r:id="rId69"/>
    <p:sldId id="320" r:id="rId70"/>
    <p:sldId id="330" r:id="rId71"/>
    <p:sldId id="329" r:id="rId72"/>
    <p:sldId id="321" r:id="rId73"/>
    <p:sldId id="322" r:id="rId74"/>
    <p:sldId id="361" r:id="rId75"/>
    <p:sldId id="360" r:id="rId76"/>
  </p:sldIdLst>
  <p:sldSz cx="9144000" cy="6858000" type="screen4x3"/>
  <p:notesSz cx="6858000" cy="9144000"/>
  <p:defaultTextStyle>
    <a:defPPr>
      <a:defRPr lang="it-IT"/>
    </a:defPPr>
    <a:lvl1pPr algn="l" rtl="0" fontAlgn="base">
      <a:spcBef>
        <a:spcPct val="0"/>
      </a:spcBef>
      <a:spcAft>
        <a:spcPct val="0"/>
      </a:spcAft>
      <a:defRPr sz="2400" kern="1200">
        <a:solidFill>
          <a:schemeClr val="tx1"/>
        </a:solidFill>
        <a:latin typeface="Times New Roman" pitchFamily="18" charset="0"/>
        <a:ea typeface="+mn-ea"/>
        <a:cs typeface="+mn-cs"/>
      </a:defRPr>
    </a:lvl1pPr>
    <a:lvl2pPr marL="457200" algn="l" rtl="0" fontAlgn="base">
      <a:spcBef>
        <a:spcPct val="0"/>
      </a:spcBef>
      <a:spcAft>
        <a:spcPct val="0"/>
      </a:spcAft>
      <a:defRPr sz="2400" kern="1200">
        <a:solidFill>
          <a:schemeClr val="tx1"/>
        </a:solidFill>
        <a:latin typeface="Times New Roman" pitchFamily="18" charset="0"/>
        <a:ea typeface="+mn-ea"/>
        <a:cs typeface="+mn-cs"/>
      </a:defRPr>
    </a:lvl2pPr>
    <a:lvl3pPr marL="914400" algn="l" rtl="0" fontAlgn="base">
      <a:spcBef>
        <a:spcPct val="0"/>
      </a:spcBef>
      <a:spcAft>
        <a:spcPct val="0"/>
      </a:spcAft>
      <a:defRPr sz="2400" kern="1200">
        <a:solidFill>
          <a:schemeClr val="tx1"/>
        </a:solidFill>
        <a:latin typeface="Times New Roman" pitchFamily="18" charset="0"/>
        <a:ea typeface="+mn-ea"/>
        <a:cs typeface="+mn-cs"/>
      </a:defRPr>
    </a:lvl3pPr>
    <a:lvl4pPr marL="1371600" algn="l" rtl="0" fontAlgn="base">
      <a:spcBef>
        <a:spcPct val="0"/>
      </a:spcBef>
      <a:spcAft>
        <a:spcPct val="0"/>
      </a:spcAft>
      <a:defRPr sz="2400" kern="1200">
        <a:solidFill>
          <a:schemeClr val="tx1"/>
        </a:solidFill>
        <a:latin typeface="Times New Roman" pitchFamily="18" charset="0"/>
        <a:ea typeface="+mn-ea"/>
        <a:cs typeface="+mn-cs"/>
      </a:defRPr>
    </a:lvl4pPr>
    <a:lvl5pPr marL="1828800" algn="l" rtl="0" fontAlgn="base">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008000"/>
    <a:srgbClr val="FF3300"/>
    <a:srgbClr val="EAEAEA"/>
    <a:srgbClr val="FFCC66"/>
    <a:srgbClr val="CC3300"/>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ile medio 4 - Color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29" autoAdjust="0"/>
  </p:normalViewPr>
  <p:slideViewPr>
    <p:cSldViewPr>
      <p:cViewPr varScale="1">
        <p:scale>
          <a:sx n="76" d="100"/>
          <a:sy n="76" d="100"/>
        </p:scale>
        <p:origin x="90" y="384"/>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_rels/viewProps.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46.xml"/><Relationship Id="rId5" Type="http://schemas.openxmlformats.org/officeDocument/2006/relationships/slide" Target="slides/slide42.xml"/><Relationship Id="rId4"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5.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0C900632-A015-4F8D-AEF3-FE039E8FD1E8}" type="slidenum">
              <a:rPr lang="it-IT"/>
              <a:pPr>
                <a:defRPr/>
              </a:pPr>
              <a:t>‹N›</a:t>
            </a:fld>
            <a:endParaRPr lang="it-IT"/>
          </a:p>
        </p:txBody>
      </p:sp>
    </p:spTree>
    <p:extLst>
      <p:ext uri="{BB962C8B-B14F-4D97-AF65-F5344CB8AC3E}">
        <p14:creationId xmlns:p14="http://schemas.microsoft.com/office/powerpoint/2010/main" val="229182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95B64330-FA65-47E6-83C0-8B4886D6BE19}" type="slidenum">
              <a:rPr lang="it-IT"/>
              <a:pPr>
                <a:defRPr/>
              </a:pPr>
              <a:t>‹N›</a:t>
            </a:fld>
            <a:endParaRPr lang="it-IT"/>
          </a:p>
        </p:txBody>
      </p:sp>
    </p:spTree>
    <p:extLst>
      <p:ext uri="{BB962C8B-B14F-4D97-AF65-F5344CB8AC3E}">
        <p14:creationId xmlns:p14="http://schemas.microsoft.com/office/powerpoint/2010/main" val="7454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7949C3AC-7268-4A90-BD66-83A19605F30D}" type="slidenum">
              <a:rPr lang="it-IT"/>
              <a:pPr>
                <a:defRPr/>
              </a:pPr>
              <a:t>‹N›</a:t>
            </a:fld>
            <a:endParaRPr lang="it-IT"/>
          </a:p>
        </p:txBody>
      </p:sp>
    </p:spTree>
    <p:extLst>
      <p:ext uri="{BB962C8B-B14F-4D97-AF65-F5344CB8AC3E}">
        <p14:creationId xmlns:p14="http://schemas.microsoft.com/office/powerpoint/2010/main" val="1963890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p>
            <a:r>
              <a:rPr lang="it-IT" smtClean="0"/>
              <a:t>Fare clic per modificare lo stile del titolo</a:t>
            </a:r>
            <a:endParaRPr lang="it-IT"/>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smtClean="0"/>
              <a:t>Fare clic per modificare lo stile del sottotitolo dello schema</a:t>
            </a:r>
            <a:endParaRPr lang="it-IT"/>
          </a:p>
        </p:txBody>
      </p:sp>
      <p:sp>
        <p:nvSpPr>
          <p:cNvPr id="4" name="Segnaposto data 3"/>
          <p:cNvSpPr>
            <a:spLocks noGrp="1"/>
          </p:cNvSpPr>
          <p:nvPr>
            <p:ph type="dt" sz="half" idx="10"/>
          </p:nvPr>
        </p:nvSpPr>
        <p:spPr/>
        <p:txBody>
          <a:bodyPr/>
          <a:lstStyle>
            <a:lvl1pPr>
              <a:defRPr/>
            </a:lvl1pPr>
          </a:lstStyle>
          <a:p>
            <a:pPr>
              <a:defRPr/>
            </a:pPr>
            <a:endParaRPr lang="it-IT"/>
          </a:p>
        </p:txBody>
      </p:sp>
      <p:sp>
        <p:nvSpPr>
          <p:cNvPr id="5" name="Segnaposto piè di pagina 4"/>
          <p:cNvSpPr>
            <a:spLocks noGrp="1"/>
          </p:cNvSpPr>
          <p:nvPr>
            <p:ph type="ftr" sz="quarter" idx="11"/>
          </p:nvPr>
        </p:nvSpPr>
        <p:spPr/>
        <p:txBody>
          <a:bodyPr/>
          <a:lstStyle>
            <a:lvl1pPr algn="l">
              <a:defRPr/>
            </a:lvl1pPr>
          </a:lstStyle>
          <a:p>
            <a:pPr>
              <a:defRPr/>
            </a:pPr>
            <a:endParaRPr lang="it-IT"/>
          </a:p>
        </p:txBody>
      </p:sp>
      <p:sp>
        <p:nvSpPr>
          <p:cNvPr id="6" name="Segnaposto numero diapositiva 5"/>
          <p:cNvSpPr>
            <a:spLocks noGrp="1"/>
          </p:cNvSpPr>
          <p:nvPr>
            <p:ph type="sldNum" sz="quarter" idx="12"/>
          </p:nvPr>
        </p:nvSpPr>
        <p:spPr/>
        <p:txBody>
          <a:bodyPr/>
          <a:lstStyle>
            <a:lvl1pPr>
              <a:defRPr/>
            </a:lvl1pPr>
          </a:lstStyle>
          <a:p>
            <a:pPr>
              <a:defRPr/>
            </a:pPr>
            <a:fld id="{CB815C61-BFF7-4F73-8C32-12CC6260C36D}" type="slidenum">
              <a:rPr lang="it-IT"/>
              <a:pPr>
                <a:defRPr/>
              </a:pPr>
              <a:t>‹N›</a:t>
            </a:fld>
            <a:endParaRPr lang="it-IT"/>
          </a:p>
        </p:txBody>
      </p:sp>
    </p:spTree>
    <p:extLst>
      <p:ext uri="{BB962C8B-B14F-4D97-AF65-F5344CB8AC3E}">
        <p14:creationId xmlns:p14="http://schemas.microsoft.com/office/powerpoint/2010/main" val="15588801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pPr>
              <a:defRPr/>
            </a:pPr>
            <a:endParaRPr lang="it-IT"/>
          </a:p>
        </p:txBody>
      </p:sp>
      <p:sp>
        <p:nvSpPr>
          <p:cNvPr id="5" name="Segnaposto piè di pagina 4"/>
          <p:cNvSpPr>
            <a:spLocks noGrp="1"/>
          </p:cNvSpPr>
          <p:nvPr>
            <p:ph type="ftr" sz="quarter" idx="11"/>
          </p:nvPr>
        </p:nvSpPr>
        <p:spPr/>
        <p:txBody>
          <a:bodyPr/>
          <a:lstStyle>
            <a:lvl1pPr algn="l">
              <a:defRPr/>
            </a:lvl1pPr>
          </a:lstStyle>
          <a:p>
            <a:pPr>
              <a:defRPr/>
            </a:pPr>
            <a:endParaRPr lang="it-IT"/>
          </a:p>
        </p:txBody>
      </p:sp>
      <p:sp>
        <p:nvSpPr>
          <p:cNvPr id="6" name="Segnaposto numero diapositiva 5"/>
          <p:cNvSpPr>
            <a:spLocks noGrp="1"/>
          </p:cNvSpPr>
          <p:nvPr>
            <p:ph type="sldNum" sz="quarter" idx="12"/>
          </p:nvPr>
        </p:nvSpPr>
        <p:spPr/>
        <p:txBody>
          <a:bodyPr/>
          <a:lstStyle>
            <a:lvl1pPr>
              <a:defRPr/>
            </a:lvl1pPr>
          </a:lstStyle>
          <a:p>
            <a:pPr>
              <a:defRPr/>
            </a:pPr>
            <a:fld id="{AC447D5C-DB33-4B96-8901-858756133114}" type="slidenum">
              <a:rPr lang="it-IT"/>
              <a:pPr>
                <a:defRPr/>
              </a:pPr>
              <a:t>‹N›</a:t>
            </a:fld>
            <a:endParaRPr lang="it-IT"/>
          </a:p>
        </p:txBody>
      </p:sp>
    </p:spTree>
    <p:extLst>
      <p:ext uri="{BB962C8B-B14F-4D97-AF65-F5344CB8AC3E}">
        <p14:creationId xmlns:p14="http://schemas.microsoft.com/office/powerpoint/2010/main" val="248602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
        <p:nvSpPr>
          <p:cNvPr id="4" name="Segnaposto data 3"/>
          <p:cNvSpPr>
            <a:spLocks noGrp="1"/>
          </p:cNvSpPr>
          <p:nvPr>
            <p:ph type="dt" sz="half" idx="10"/>
          </p:nvPr>
        </p:nvSpPr>
        <p:spPr/>
        <p:txBody>
          <a:bodyPr/>
          <a:lstStyle>
            <a:lvl1pPr>
              <a:defRPr/>
            </a:lvl1pPr>
          </a:lstStyle>
          <a:p>
            <a:pPr>
              <a:defRPr/>
            </a:pPr>
            <a:endParaRPr lang="it-IT"/>
          </a:p>
        </p:txBody>
      </p:sp>
      <p:sp>
        <p:nvSpPr>
          <p:cNvPr id="5" name="Segnaposto piè di pagina 4"/>
          <p:cNvSpPr>
            <a:spLocks noGrp="1"/>
          </p:cNvSpPr>
          <p:nvPr>
            <p:ph type="ftr" sz="quarter" idx="11"/>
          </p:nvPr>
        </p:nvSpPr>
        <p:spPr/>
        <p:txBody>
          <a:bodyPr/>
          <a:lstStyle>
            <a:lvl1pPr algn="l">
              <a:defRPr/>
            </a:lvl1pPr>
          </a:lstStyle>
          <a:p>
            <a:pPr>
              <a:defRPr/>
            </a:pPr>
            <a:endParaRPr lang="it-IT"/>
          </a:p>
        </p:txBody>
      </p:sp>
      <p:sp>
        <p:nvSpPr>
          <p:cNvPr id="6" name="Segnaposto numero diapositiva 5"/>
          <p:cNvSpPr>
            <a:spLocks noGrp="1"/>
          </p:cNvSpPr>
          <p:nvPr>
            <p:ph type="sldNum" sz="quarter" idx="12"/>
          </p:nvPr>
        </p:nvSpPr>
        <p:spPr/>
        <p:txBody>
          <a:bodyPr/>
          <a:lstStyle>
            <a:lvl1pPr>
              <a:defRPr/>
            </a:lvl1pPr>
          </a:lstStyle>
          <a:p>
            <a:pPr>
              <a:defRPr/>
            </a:pPr>
            <a:fld id="{5066EDFB-81F4-41C9-98FE-86E5386A1DC1}" type="slidenum">
              <a:rPr lang="it-IT"/>
              <a:pPr>
                <a:defRPr/>
              </a:pPr>
              <a:t>‹N›</a:t>
            </a:fld>
            <a:endParaRPr lang="it-IT"/>
          </a:p>
        </p:txBody>
      </p:sp>
    </p:spTree>
    <p:extLst>
      <p:ext uri="{BB962C8B-B14F-4D97-AF65-F5344CB8AC3E}">
        <p14:creationId xmlns:p14="http://schemas.microsoft.com/office/powerpoint/2010/main" val="2669320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data 4"/>
          <p:cNvSpPr>
            <a:spLocks noGrp="1"/>
          </p:cNvSpPr>
          <p:nvPr>
            <p:ph type="dt" sz="half" idx="10"/>
          </p:nvPr>
        </p:nvSpPr>
        <p:spPr/>
        <p:txBody>
          <a:bodyPr/>
          <a:lstStyle>
            <a:lvl1pPr>
              <a:defRPr/>
            </a:lvl1pPr>
          </a:lstStyle>
          <a:p>
            <a:pPr>
              <a:defRPr/>
            </a:pPr>
            <a:endParaRPr lang="it-IT"/>
          </a:p>
        </p:txBody>
      </p:sp>
      <p:sp>
        <p:nvSpPr>
          <p:cNvPr id="6" name="Segnaposto piè di pagina 5"/>
          <p:cNvSpPr>
            <a:spLocks noGrp="1"/>
          </p:cNvSpPr>
          <p:nvPr>
            <p:ph type="ftr" sz="quarter" idx="11"/>
          </p:nvPr>
        </p:nvSpPr>
        <p:spPr/>
        <p:txBody>
          <a:bodyPr/>
          <a:lstStyle>
            <a:lvl1pPr algn="l">
              <a:defRPr/>
            </a:lvl1pPr>
          </a:lstStyle>
          <a:p>
            <a:pPr>
              <a:defRPr/>
            </a:pPr>
            <a:endParaRPr lang="it-IT"/>
          </a:p>
        </p:txBody>
      </p:sp>
      <p:sp>
        <p:nvSpPr>
          <p:cNvPr id="7" name="Segnaposto numero diapositiva 6"/>
          <p:cNvSpPr>
            <a:spLocks noGrp="1"/>
          </p:cNvSpPr>
          <p:nvPr>
            <p:ph type="sldNum" sz="quarter" idx="12"/>
          </p:nvPr>
        </p:nvSpPr>
        <p:spPr/>
        <p:txBody>
          <a:bodyPr/>
          <a:lstStyle>
            <a:lvl1pPr>
              <a:defRPr/>
            </a:lvl1pPr>
          </a:lstStyle>
          <a:p>
            <a:pPr>
              <a:defRPr/>
            </a:pPr>
            <a:fld id="{E7175FB7-EADF-47C0-B610-A325D47B7592}" type="slidenum">
              <a:rPr lang="it-IT"/>
              <a:pPr>
                <a:defRPr/>
              </a:pPr>
              <a:t>‹N›</a:t>
            </a:fld>
            <a:endParaRPr lang="it-IT"/>
          </a:p>
        </p:txBody>
      </p:sp>
    </p:spTree>
    <p:extLst>
      <p:ext uri="{BB962C8B-B14F-4D97-AF65-F5344CB8AC3E}">
        <p14:creationId xmlns:p14="http://schemas.microsoft.com/office/powerpoint/2010/main" val="2675298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Segnaposto data 6"/>
          <p:cNvSpPr>
            <a:spLocks noGrp="1"/>
          </p:cNvSpPr>
          <p:nvPr>
            <p:ph type="dt" sz="half" idx="10"/>
          </p:nvPr>
        </p:nvSpPr>
        <p:spPr/>
        <p:txBody>
          <a:bodyPr/>
          <a:lstStyle>
            <a:lvl1pPr>
              <a:defRPr/>
            </a:lvl1pPr>
          </a:lstStyle>
          <a:p>
            <a:pPr>
              <a:defRPr/>
            </a:pPr>
            <a:endParaRPr lang="it-IT"/>
          </a:p>
        </p:txBody>
      </p:sp>
      <p:sp>
        <p:nvSpPr>
          <p:cNvPr id="8" name="Segnaposto piè di pagina 7"/>
          <p:cNvSpPr>
            <a:spLocks noGrp="1"/>
          </p:cNvSpPr>
          <p:nvPr>
            <p:ph type="ftr" sz="quarter" idx="11"/>
          </p:nvPr>
        </p:nvSpPr>
        <p:spPr/>
        <p:txBody>
          <a:bodyPr/>
          <a:lstStyle>
            <a:lvl1pPr algn="l">
              <a:defRPr/>
            </a:lvl1pPr>
          </a:lstStyle>
          <a:p>
            <a:pPr>
              <a:defRPr/>
            </a:pPr>
            <a:endParaRPr lang="it-IT"/>
          </a:p>
        </p:txBody>
      </p:sp>
      <p:sp>
        <p:nvSpPr>
          <p:cNvPr id="9" name="Segnaposto numero diapositiva 8"/>
          <p:cNvSpPr>
            <a:spLocks noGrp="1"/>
          </p:cNvSpPr>
          <p:nvPr>
            <p:ph type="sldNum" sz="quarter" idx="12"/>
          </p:nvPr>
        </p:nvSpPr>
        <p:spPr/>
        <p:txBody>
          <a:bodyPr/>
          <a:lstStyle>
            <a:lvl1pPr>
              <a:defRPr/>
            </a:lvl1pPr>
          </a:lstStyle>
          <a:p>
            <a:pPr>
              <a:defRPr/>
            </a:pPr>
            <a:fld id="{0CF1A6FC-6CCF-46F0-A78D-4C218EB23666}" type="slidenum">
              <a:rPr lang="it-IT"/>
              <a:pPr>
                <a:defRPr/>
              </a:pPr>
              <a:t>‹N›</a:t>
            </a:fld>
            <a:endParaRPr lang="it-IT"/>
          </a:p>
        </p:txBody>
      </p:sp>
    </p:spTree>
    <p:extLst>
      <p:ext uri="{BB962C8B-B14F-4D97-AF65-F5344CB8AC3E}">
        <p14:creationId xmlns:p14="http://schemas.microsoft.com/office/powerpoint/2010/main" val="14361252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data 2"/>
          <p:cNvSpPr>
            <a:spLocks noGrp="1"/>
          </p:cNvSpPr>
          <p:nvPr>
            <p:ph type="dt" sz="half" idx="10"/>
          </p:nvPr>
        </p:nvSpPr>
        <p:spPr/>
        <p:txBody>
          <a:bodyPr/>
          <a:lstStyle>
            <a:lvl1pPr>
              <a:defRPr/>
            </a:lvl1pPr>
          </a:lstStyle>
          <a:p>
            <a:pPr>
              <a:defRPr/>
            </a:pPr>
            <a:endParaRPr lang="it-IT"/>
          </a:p>
        </p:txBody>
      </p:sp>
      <p:sp>
        <p:nvSpPr>
          <p:cNvPr id="4" name="Segnaposto piè di pagina 3"/>
          <p:cNvSpPr>
            <a:spLocks noGrp="1"/>
          </p:cNvSpPr>
          <p:nvPr>
            <p:ph type="ftr" sz="quarter" idx="11"/>
          </p:nvPr>
        </p:nvSpPr>
        <p:spPr/>
        <p:txBody>
          <a:bodyPr/>
          <a:lstStyle>
            <a:lvl1pPr algn="l">
              <a:defRPr/>
            </a:lvl1pPr>
          </a:lstStyle>
          <a:p>
            <a:pPr>
              <a:defRPr/>
            </a:pPr>
            <a:endParaRPr lang="it-IT"/>
          </a:p>
        </p:txBody>
      </p:sp>
      <p:sp>
        <p:nvSpPr>
          <p:cNvPr id="5" name="Segnaposto numero diapositiva 4"/>
          <p:cNvSpPr>
            <a:spLocks noGrp="1"/>
          </p:cNvSpPr>
          <p:nvPr>
            <p:ph type="sldNum" sz="quarter" idx="12"/>
          </p:nvPr>
        </p:nvSpPr>
        <p:spPr/>
        <p:txBody>
          <a:bodyPr/>
          <a:lstStyle>
            <a:lvl1pPr>
              <a:defRPr/>
            </a:lvl1pPr>
          </a:lstStyle>
          <a:p>
            <a:pPr>
              <a:defRPr/>
            </a:pPr>
            <a:fld id="{820E2E1B-E1DB-4744-B81C-F7F7272A1117}" type="slidenum">
              <a:rPr lang="it-IT"/>
              <a:pPr>
                <a:defRPr/>
              </a:pPr>
              <a:t>‹N›</a:t>
            </a:fld>
            <a:endParaRPr lang="it-IT"/>
          </a:p>
        </p:txBody>
      </p:sp>
    </p:spTree>
    <p:extLst>
      <p:ext uri="{BB962C8B-B14F-4D97-AF65-F5344CB8AC3E}">
        <p14:creationId xmlns:p14="http://schemas.microsoft.com/office/powerpoint/2010/main" val="3552340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lvl1pPr>
              <a:defRPr/>
            </a:lvl1pPr>
          </a:lstStyle>
          <a:p>
            <a:pPr>
              <a:defRPr/>
            </a:pPr>
            <a:endParaRPr lang="it-IT"/>
          </a:p>
        </p:txBody>
      </p:sp>
      <p:sp>
        <p:nvSpPr>
          <p:cNvPr id="3" name="Segnaposto piè di pagina 2"/>
          <p:cNvSpPr>
            <a:spLocks noGrp="1"/>
          </p:cNvSpPr>
          <p:nvPr>
            <p:ph type="ftr" sz="quarter" idx="11"/>
          </p:nvPr>
        </p:nvSpPr>
        <p:spPr/>
        <p:txBody>
          <a:bodyPr/>
          <a:lstStyle>
            <a:lvl1pPr algn="l">
              <a:defRPr/>
            </a:lvl1pPr>
          </a:lstStyle>
          <a:p>
            <a:pPr>
              <a:defRPr/>
            </a:pPr>
            <a:endParaRPr lang="it-IT"/>
          </a:p>
        </p:txBody>
      </p:sp>
      <p:sp>
        <p:nvSpPr>
          <p:cNvPr id="4" name="Segnaposto numero diapositiva 3"/>
          <p:cNvSpPr>
            <a:spLocks noGrp="1"/>
          </p:cNvSpPr>
          <p:nvPr>
            <p:ph type="sldNum" sz="quarter" idx="12"/>
          </p:nvPr>
        </p:nvSpPr>
        <p:spPr/>
        <p:txBody>
          <a:bodyPr/>
          <a:lstStyle>
            <a:lvl1pPr>
              <a:defRPr/>
            </a:lvl1pPr>
          </a:lstStyle>
          <a:p>
            <a:pPr>
              <a:defRPr/>
            </a:pPr>
            <a:fld id="{80FCFDBC-CB4D-4710-9933-87B756177469}" type="slidenum">
              <a:rPr lang="it-IT"/>
              <a:pPr>
                <a:defRPr/>
              </a:pPr>
              <a:t>‹N›</a:t>
            </a:fld>
            <a:endParaRPr lang="it-IT"/>
          </a:p>
        </p:txBody>
      </p:sp>
    </p:spTree>
    <p:extLst>
      <p:ext uri="{BB962C8B-B14F-4D97-AF65-F5344CB8AC3E}">
        <p14:creationId xmlns:p14="http://schemas.microsoft.com/office/powerpoint/2010/main" val="3850213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pPr>
              <a:defRPr/>
            </a:pPr>
            <a:endParaRPr lang="it-IT"/>
          </a:p>
        </p:txBody>
      </p:sp>
      <p:sp>
        <p:nvSpPr>
          <p:cNvPr id="6" name="Segnaposto piè di pagina 5"/>
          <p:cNvSpPr>
            <a:spLocks noGrp="1"/>
          </p:cNvSpPr>
          <p:nvPr>
            <p:ph type="ftr" sz="quarter" idx="11"/>
          </p:nvPr>
        </p:nvSpPr>
        <p:spPr/>
        <p:txBody>
          <a:bodyPr/>
          <a:lstStyle>
            <a:lvl1pPr algn="l">
              <a:defRPr/>
            </a:lvl1pPr>
          </a:lstStyle>
          <a:p>
            <a:pPr>
              <a:defRPr/>
            </a:pPr>
            <a:endParaRPr lang="it-IT"/>
          </a:p>
        </p:txBody>
      </p:sp>
      <p:sp>
        <p:nvSpPr>
          <p:cNvPr id="7" name="Segnaposto numero diapositiva 6"/>
          <p:cNvSpPr>
            <a:spLocks noGrp="1"/>
          </p:cNvSpPr>
          <p:nvPr>
            <p:ph type="sldNum" sz="quarter" idx="12"/>
          </p:nvPr>
        </p:nvSpPr>
        <p:spPr/>
        <p:txBody>
          <a:bodyPr/>
          <a:lstStyle>
            <a:lvl1pPr>
              <a:defRPr/>
            </a:lvl1pPr>
          </a:lstStyle>
          <a:p>
            <a:pPr>
              <a:defRPr/>
            </a:pPr>
            <a:fld id="{8B97DA15-A44F-4C19-ACC8-0E098FB804DA}" type="slidenum">
              <a:rPr lang="it-IT"/>
              <a:pPr>
                <a:defRPr/>
              </a:pPr>
              <a:t>‹N›</a:t>
            </a:fld>
            <a:endParaRPr lang="it-IT"/>
          </a:p>
        </p:txBody>
      </p:sp>
    </p:spTree>
    <p:extLst>
      <p:ext uri="{BB962C8B-B14F-4D97-AF65-F5344CB8AC3E}">
        <p14:creationId xmlns:p14="http://schemas.microsoft.com/office/powerpoint/2010/main" val="2936095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E3B7956A-5BF2-4827-A461-6A5B65E748E3}" type="slidenum">
              <a:rPr lang="it-IT"/>
              <a:pPr>
                <a:defRPr/>
              </a:pPr>
              <a:t>‹N›</a:t>
            </a:fld>
            <a:endParaRPr lang="it-IT"/>
          </a:p>
        </p:txBody>
      </p:sp>
    </p:spTree>
    <p:extLst>
      <p:ext uri="{BB962C8B-B14F-4D97-AF65-F5344CB8AC3E}">
        <p14:creationId xmlns:p14="http://schemas.microsoft.com/office/powerpoint/2010/main" val="29274676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smtClean="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Segnaposto data 4"/>
          <p:cNvSpPr>
            <a:spLocks noGrp="1"/>
          </p:cNvSpPr>
          <p:nvPr>
            <p:ph type="dt" sz="half" idx="10"/>
          </p:nvPr>
        </p:nvSpPr>
        <p:spPr/>
        <p:txBody>
          <a:bodyPr/>
          <a:lstStyle>
            <a:lvl1pPr>
              <a:defRPr/>
            </a:lvl1pPr>
          </a:lstStyle>
          <a:p>
            <a:pPr>
              <a:defRPr/>
            </a:pPr>
            <a:endParaRPr lang="it-IT"/>
          </a:p>
        </p:txBody>
      </p:sp>
      <p:sp>
        <p:nvSpPr>
          <p:cNvPr id="6" name="Segnaposto piè di pagina 5"/>
          <p:cNvSpPr>
            <a:spLocks noGrp="1"/>
          </p:cNvSpPr>
          <p:nvPr>
            <p:ph type="ftr" sz="quarter" idx="11"/>
          </p:nvPr>
        </p:nvSpPr>
        <p:spPr/>
        <p:txBody>
          <a:bodyPr/>
          <a:lstStyle>
            <a:lvl1pPr algn="l">
              <a:defRPr/>
            </a:lvl1pPr>
          </a:lstStyle>
          <a:p>
            <a:pPr>
              <a:defRPr/>
            </a:pPr>
            <a:endParaRPr lang="it-IT"/>
          </a:p>
        </p:txBody>
      </p:sp>
      <p:sp>
        <p:nvSpPr>
          <p:cNvPr id="7" name="Segnaposto numero diapositiva 6"/>
          <p:cNvSpPr>
            <a:spLocks noGrp="1"/>
          </p:cNvSpPr>
          <p:nvPr>
            <p:ph type="sldNum" sz="quarter" idx="12"/>
          </p:nvPr>
        </p:nvSpPr>
        <p:spPr/>
        <p:txBody>
          <a:bodyPr/>
          <a:lstStyle>
            <a:lvl1pPr>
              <a:defRPr/>
            </a:lvl1pPr>
          </a:lstStyle>
          <a:p>
            <a:pPr>
              <a:defRPr/>
            </a:pPr>
            <a:fld id="{D529F294-54AC-4FC1-95F7-33873E6C2479}" type="slidenum">
              <a:rPr lang="it-IT"/>
              <a:pPr>
                <a:defRPr/>
              </a:pPr>
              <a:t>‹N›</a:t>
            </a:fld>
            <a:endParaRPr lang="it-IT"/>
          </a:p>
        </p:txBody>
      </p:sp>
    </p:spTree>
    <p:extLst>
      <p:ext uri="{BB962C8B-B14F-4D97-AF65-F5344CB8AC3E}">
        <p14:creationId xmlns:p14="http://schemas.microsoft.com/office/powerpoint/2010/main" val="11226982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testo verticale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pPr>
              <a:defRPr/>
            </a:pPr>
            <a:endParaRPr lang="it-IT"/>
          </a:p>
        </p:txBody>
      </p:sp>
      <p:sp>
        <p:nvSpPr>
          <p:cNvPr id="5" name="Segnaposto piè di pagina 4"/>
          <p:cNvSpPr>
            <a:spLocks noGrp="1"/>
          </p:cNvSpPr>
          <p:nvPr>
            <p:ph type="ftr" sz="quarter" idx="11"/>
          </p:nvPr>
        </p:nvSpPr>
        <p:spPr/>
        <p:txBody>
          <a:bodyPr/>
          <a:lstStyle>
            <a:lvl1pPr algn="l">
              <a:defRPr/>
            </a:lvl1pPr>
          </a:lstStyle>
          <a:p>
            <a:pPr>
              <a:defRPr/>
            </a:pPr>
            <a:endParaRPr lang="it-IT"/>
          </a:p>
        </p:txBody>
      </p:sp>
      <p:sp>
        <p:nvSpPr>
          <p:cNvPr id="6" name="Segnaposto numero diapositiva 5"/>
          <p:cNvSpPr>
            <a:spLocks noGrp="1"/>
          </p:cNvSpPr>
          <p:nvPr>
            <p:ph type="sldNum" sz="quarter" idx="12"/>
          </p:nvPr>
        </p:nvSpPr>
        <p:spPr/>
        <p:txBody>
          <a:bodyPr/>
          <a:lstStyle>
            <a:lvl1pPr>
              <a:defRPr/>
            </a:lvl1pPr>
          </a:lstStyle>
          <a:p>
            <a:pPr>
              <a:defRPr/>
            </a:pPr>
            <a:fld id="{C73F8965-6A0C-41DE-A65E-0AE5D943AE45}" type="slidenum">
              <a:rPr lang="it-IT"/>
              <a:pPr>
                <a:defRPr/>
              </a:pPr>
              <a:t>‹N›</a:t>
            </a:fld>
            <a:endParaRPr lang="it-IT"/>
          </a:p>
        </p:txBody>
      </p:sp>
    </p:spTree>
    <p:extLst>
      <p:ext uri="{BB962C8B-B14F-4D97-AF65-F5344CB8AC3E}">
        <p14:creationId xmlns:p14="http://schemas.microsoft.com/office/powerpoint/2010/main" val="3200790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515100" y="609600"/>
            <a:ext cx="1943100" cy="5486400"/>
          </a:xfrm>
        </p:spPr>
        <p:txBody>
          <a:bodyPr vert="eaVert"/>
          <a:lstStyle/>
          <a:p>
            <a:r>
              <a:rPr lang="it-IT" smtClean="0"/>
              <a:t>Fare clic per modificare lo stile del titolo</a:t>
            </a:r>
            <a:endParaRPr lang="it-IT"/>
          </a:p>
        </p:txBody>
      </p:sp>
      <p:sp>
        <p:nvSpPr>
          <p:cNvPr id="3" name="Segnaposto testo verticale 2"/>
          <p:cNvSpPr>
            <a:spLocks noGrp="1"/>
          </p:cNvSpPr>
          <p:nvPr>
            <p:ph type="body" orient="vert" idx="1"/>
          </p:nvPr>
        </p:nvSpPr>
        <p:spPr>
          <a:xfrm>
            <a:off x="685800" y="609600"/>
            <a:ext cx="5676900" cy="5486400"/>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data 3"/>
          <p:cNvSpPr>
            <a:spLocks noGrp="1"/>
          </p:cNvSpPr>
          <p:nvPr>
            <p:ph type="dt" sz="half" idx="10"/>
          </p:nvPr>
        </p:nvSpPr>
        <p:spPr/>
        <p:txBody>
          <a:bodyPr/>
          <a:lstStyle>
            <a:lvl1pPr>
              <a:defRPr/>
            </a:lvl1pPr>
          </a:lstStyle>
          <a:p>
            <a:pPr>
              <a:defRPr/>
            </a:pPr>
            <a:endParaRPr lang="it-IT"/>
          </a:p>
        </p:txBody>
      </p:sp>
      <p:sp>
        <p:nvSpPr>
          <p:cNvPr id="5" name="Segnaposto piè di pagina 4"/>
          <p:cNvSpPr>
            <a:spLocks noGrp="1"/>
          </p:cNvSpPr>
          <p:nvPr>
            <p:ph type="ftr" sz="quarter" idx="11"/>
          </p:nvPr>
        </p:nvSpPr>
        <p:spPr/>
        <p:txBody>
          <a:bodyPr/>
          <a:lstStyle>
            <a:lvl1pPr algn="l">
              <a:defRPr/>
            </a:lvl1pPr>
          </a:lstStyle>
          <a:p>
            <a:pPr>
              <a:defRPr/>
            </a:pPr>
            <a:endParaRPr lang="it-IT"/>
          </a:p>
        </p:txBody>
      </p:sp>
      <p:sp>
        <p:nvSpPr>
          <p:cNvPr id="6" name="Segnaposto numero diapositiva 5"/>
          <p:cNvSpPr>
            <a:spLocks noGrp="1"/>
          </p:cNvSpPr>
          <p:nvPr>
            <p:ph type="sldNum" sz="quarter" idx="12"/>
          </p:nvPr>
        </p:nvSpPr>
        <p:spPr/>
        <p:txBody>
          <a:bodyPr/>
          <a:lstStyle>
            <a:lvl1pPr>
              <a:defRPr/>
            </a:lvl1pPr>
          </a:lstStyle>
          <a:p>
            <a:pPr>
              <a:defRPr/>
            </a:pPr>
            <a:fld id="{4870AFC3-FFA3-420A-9233-A5CF0894A77D}" type="slidenum">
              <a:rPr lang="it-IT"/>
              <a:pPr>
                <a:defRPr/>
              </a:pPr>
              <a:t>‹N›</a:t>
            </a:fld>
            <a:endParaRPr lang="it-IT"/>
          </a:p>
        </p:txBody>
      </p:sp>
    </p:spTree>
    <p:extLst>
      <p:ext uri="{BB962C8B-B14F-4D97-AF65-F5344CB8AC3E}">
        <p14:creationId xmlns:p14="http://schemas.microsoft.com/office/powerpoint/2010/main" val="13234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22313" y="4406900"/>
            <a:ext cx="7772400" cy="1362075"/>
          </a:xfrm>
        </p:spPr>
        <p:txBody>
          <a:bodyPr anchor="t"/>
          <a:lstStyle>
            <a:lvl1pPr algn="l">
              <a:defRPr sz="4000" b="1" cap="all"/>
            </a:lvl1pPr>
          </a:lstStyle>
          <a:p>
            <a:r>
              <a:rPr lang="it-IT" smtClean="0"/>
              <a:t>Fare clic per modificare lo stile del titolo</a:t>
            </a:r>
            <a:endParaRPr lang="it-IT"/>
          </a:p>
        </p:txBody>
      </p:sp>
      <p:sp>
        <p:nvSpPr>
          <p:cNvPr id="3" name="Segnaposto tes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smtClean="0"/>
              <a:t>Fare clic per modificare stili del testo dello schema</a:t>
            </a:r>
          </a:p>
        </p:txBody>
      </p:sp>
      <p:sp>
        <p:nvSpPr>
          <p:cNvPr id="4" name="Rectangle 4"/>
          <p:cNvSpPr>
            <a:spLocks noGrp="1" noChangeArrowheads="1"/>
          </p:cNvSpPr>
          <p:nvPr>
            <p:ph type="dt" sz="half" idx="10"/>
          </p:nvPr>
        </p:nvSpPr>
        <p:spPr>
          <a:ln/>
        </p:spPr>
        <p:txBody>
          <a:bodyPr/>
          <a:lstStyle>
            <a:lvl1pPr>
              <a:defRPr/>
            </a:lvl1pPr>
          </a:lstStyle>
          <a:p>
            <a:pPr>
              <a:defRPr/>
            </a:pPr>
            <a:endParaRPr lang="it-IT"/>
          </a:p>
        </p:txBody>
      </p:sp>
      <p:sp>
        <p:nvSpPr>
          <p:cNvPr id="5" name="Rectangle 5"/>
          <p:cNvSpPr>
            <a:spLocks noGrp="1" noChangeArrowheads="1"/>
          </p:cNvSpPr>
          <p:nvPr>
            <p:ph type="ftr" sz="quarter" idx="11"/>
          </p:nvPr>
        </p:nvSpPr>
        <p:spPr>
          <a:ln/>
        </p:spPr>
        <p:txBody>
          <a:bodyPr/>
          <a:lstStyle>
            <a:lvl1pPr>
              <a:defRPr/>
            </a:lvl1pPr>
          </a:lstStyle>
          <a:p>
            <a:pPr>
              <a:defRPr/>
            </a:pPr>
            <a:endParaRPr lang="it-IT"/>
          </a:p>
        </p:txBody>
      </p:sp>
      <p:sp>
        <p:nvSpPr>
          <p:cNvPr id="6" name="Rectangle 6"/>
          <p:cNvSpPr>
            <a:spLocks noGrp="1" noChangeArrowheads="1"/>
          </p:cNvSpPr>
          <p:nvPr>
            <p:ph type="sldNum" sz="quarter" idx="12"/>
          </p:nvPr>
        </p:nvSpPr>
        <p:spPr>
          <a:ln/>
        </p:spPr>
        <p:txBody>
          <a:bodyPr/>
          <a:lstStyle>
            <a:lvl1pPr>
              <a:defRPr/>
            </a:lvl1pPr>
          </a:lstStyle>
          <a:p>
            <a:pPr>
              <a:defRPr/>
            </a:pPr>
            <a:fld id="{58D54D05-5764-4E71-A66B-E9F7C24324D1}" type="slidenum">
              <a:rPr lang="it-IT"/>
              <a:pPr>
                <a:defRPr/>
              </a:pPr>
              <a:t>‹N›</a:t>
            </a:fld>
            <a:endParaRPr lang="it-IT"/>
          </a:p>
        </p:txBody>
      </p:sp>
    </p:spTree>
    <p:extLst>
      <p:ext uri="{BB962C8B-B14F-4D97-AF65-F5344CB8AC3E}">
        <p14:creationId xmlns:p14="http://schemas.microsoft.com/office/powerpoint/2010/main" val="1482327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Segnaposto contenuto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contenuto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94B2B115-EB42-4C72-9532-E575106C648E}" type="slidenum">
              <a:rPr lang="it-IT"/>
              <a:pPr>
                <a:defRPr/>
              </a:pPr>
              <a:t>‹N›</a:t>
            </a:fld>
            <a:endParaRPr lang="it-IT"/>
          </a:p>
        </p:txBody>
      </p:sp>
    </p:spTree>
    <p:extLst>
      <p:ext uri="{BB962C8B-B14F-4D97-AF65-F5344CB8AC3E}">
        <p14:creationId xmlns:p14="http://schemas.microsoft.com/office/powerpoint/2010/main" val="1234609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57200" y="274638"/>
            <a:ext cx="8229600" cy="1143000"/>
          </a:xfrm>
        </p:spPr>
        <p:txBody>
          <a:bodyPr/>
          <a:lstStyle>
            <a:lvl1pPr>
              <a:defRPr/>
            </a:lvl1pPr>
          </a:lstStyle>
          <a:p>
            <a:r>
              <a:rPr lang="it-IT" smtClean="0"/>
              <a:t>Fare clic per modificare lo stile del titolo</a:t>
            </a:r>
            <a:endParaRPr lang="it-IT"/>
          </a:p>
        </p:txBody>
      </p:sp>
      <p:sp>
        <p:nvSpPr>
          <p:cNvPr id="3" name="Segnaposto tes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Segnaposto contenut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5" name="Segnaposto tes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Segnaposto contenut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7" name="Rectangle 4"/>
          <p:cNvSpPr>
            <a:spLocks noGrp="1" noChangeArrowheads="1"/>
          </p:cNvSpPr>
          <p:nvPr>
            <p:ph type="dt" sz="half" idx="10"/>
          </p:nvPr>
        </p:nvSpPr>
        <p:spPr>
          <a:ln/>
        </p:spPr>
        <p:txBody>
          <a:bodyPr/>
          <a:lstStyle>
            <a:lvl1pPr>
              <a:defRPr/>
            </a:lvl1pPr>
          </a:lstStyle>
          <a:p>
            <a:pPr>
              <a:defRPr/>
            </a:pPr>
            <a:endParaRPr lang="it-IT"/>
          </a:p>
        </p:txBody>
      </p:sp>
      <p:sp>
        <p:nvSpPr>
          <p:cNvPr id="8" name="Rectangle 5"/>
          <p:cNvSpPr>
            <a:spLocks noGrp="1" noChangeArrowheads="1"/>
          </p:cNvSpPr>
          <p:nvPr>
            <p:ph type="ftr" sz="quarter" idx="11"/>
          </p:nvPr>
        </p:nvSpPr>
        <p:spPr>
          <a:ln/>
        </p:spPr>
        <p:txBody>
          <a:bodyPr/>
          <a:lstStyle>
            <a:lvl1pPr>
              <a:defRPr/>
            </a:lvl1pPr>
          </a:lstStyle>
          <a:p>
            <a:pPr>
              <a:defRPr/>
            </a:pPr>
            <a:endParaRPr lang="it-IT"/>
          </a:p>
        </p:txBody>
      </p:sp>
      <p:sp>
        <p:nvSpPr>
          <p:cNvPr id="9" name="Rectangle 6"/>
          <p:cNvSpPr>
            <a:spLocks noGrp="1" noChangeArrowheads="1"/>
          </p:cNvSpPr>
          <p:nvPr>
            <p:ph type="sldNum" sz="quarter" idx="12"/>
          </p:nvPr>
        </p:nvSpPr>
        <p:spPr>
          <a:ln/>
        </p:spPr>
        <p:txBody>
          <a:bodyPr/>
          <a:lstStyle>
            <a:lvl1pPr>
              <a:defRPr/>
            </a:lvl1pPr>
          </a:lstStyle>
          <a:p>
            <a:pPr>
              <a:defRPr/>
            </a:pPr>
            <a:fld id="{F5104B16-0325-4392-814E-97C65E89EC99}" type="slidenum">
              <a:rPr lang="it-IT"/>
              <a:pPr>
                <a:defRPr/>
              </a:pPr>
              <a:t>‹N›</a:t>
            </a:fld>
            <a:endParaRPr lang="it-IT"/>
          </a:p>
        </p:txBody>
      </p:sp>
    </p:spTree>
    <p:extLst>
      <p:ext uri="{BB962C8B-B14F-4D97-AF65-F5344CB8AC3E}">
        <p14:creationId xmlns:p14="http://schemas.microsoft.com/office/powerpoint/2010/main" val="1796180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Fare clic per modificare lo stile del titolo</a:t>
            </a:r>
            <a:endParaRPr lang="it-IT"/>
          </a:p>
        </p:txBody>
      </p:sp>
      <p:sp>
        <p:nvSpPr>
          <p:cNvPr id="3" name="Rectangle 4"/>
          <p:cNvSpPr>
            <a:spLocks noGrp="1" noChangeArrowheads="1"/>
          </p:cNvSpPr>
          <p:nvPr>
            <p:ph type="dt" sz="half" idx="10"/>
          </p:nvPr>
        </p:nvSpPr>
        <p:spPr>
          <a:ln/>
        </p:spPr>
        <p:txBody>
          <a:bodyPr/>
          <a:lstStyle>
            <a:lvl1pPr>
              <a:defRPr/>
            </a:lvl1pPr>
          </a:lstStyle>
          <a:p>
            <a:pPr>
              <a:defRPr/>
            </a:pPr>
            <a:endParaRPr lang="it-IT"/>
          </a:p>
        </p:txBody>
      </p:sp>
      <p:sp>
        <p:nvSpPr>
          <p:cNvPr id="4" name="Rectangle 5"/>
          <p:cNvSpPr>
            <a:spLocks noGrp="1" noChangeArrowheads="1"/>
          </p:cNvSpPr>
          <p:nvPr>
            <p:ph type="ftr" sz="quarter" idx="11"/>
          </p:nvPr>
        </p:nvSpPr>
        <p:spPr>
          <a:ln/>
        </p:spPr>
        <p:txBody>
          <a:bodyPr/>
          <a:lstStyle>
            <a:lvl1pPr>
              <a:defRPr/>
            </a:lvl1pPr>
          </a:lstStyle>
          <a:p>
            <a:pPr>
              <a:defRPr/>
            </a:pPr>
            <a:endParaRPr lang="it-IT"/>
          </a:p>
        </p:txBody>
      </p:sp>
      <p:sp>
        <p:nvSpPr>
          <p:cNvPr id="5" name="Rectangle 6"/>
          <p:cNvSpPr>
            <a:spLocks noGrp="1" noChangeArrowheads="1"/>
          </p:cNvSpPr>
          <p:nvPr>
            <p:ph type="sldNum" sz="quarter" idx="12"/>
          </p:nvPr>
        </p:nvSpPr>
        <p:spPr>
          <a:ln/>
        </p:spPr>
        <p:txBody>
          <a:bodyPr/>
          <a:lstStyle>
            <a:lvl1pPr>
              <a:defRPr/>
            </a:lvl1pPr>
          </a:lstStyle>
          <a:p>
            <a:pPr>
              <a:defRPr/>
            </a:pPr>
            <a:fld id="{4F4D3202-8DA1-41BD-9F59-D287E00606B9}" type="slidenum">
              <a:rPr lang="it-IT"/>
              <a:pPr>
                <a:defRPr/>
              </a:pPr>
              <a:t>‹N›</a:t>
            </a:fld>
            <a:endParaRPr lang="it-IT"/>
          </a:p>
        </p:txBody>
      </p:sp>
    </p:spTree>
    <p:extLst>
      <p:ext uri="{BB962C8B-B14F-4D97-AF65-F5344CB8AC3E}">
        <p14:creationId xmlns:p14="http://schemas.microsoft.com/office/powerpoint/2010/main" val="1962923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it-IT"/>
          </a:p>
        </p:txBody>
      </p:sp>
      <p:sp>
        <p:nvSpPr>
          <p:cNvPr id="3" name="Rectangle 5"/>
          <p:cNvSpPr>
            <a:spLocks noGrp="1" noChangeArrowheads="1"/>
          </p:cNvSpPr>
          <p:nvPr>
            <p:ph type="ftr" sz="quarter" idx="11"/>
          </p:nvPr>
        </p:nvSpPr>
        <p:spPr>
          <a:ln/>
        </p:spPr>
        <p:txBody>
          <a:bodyPr/>
          <a:lstStyle>
            <a:lvl1pPr>
              <a:defRPr/>
            </a:lvl1pPr>
          </a:lstStyle>
          <a:p>
            <a:pPr>
              <a:defRPr/>
            </a:pPr>
            <a:endParaRPr lang="it-IT"/>
          </a:p>
        </p:txBody>
      </p:sp>
      <p:sp>
        <p:nvSpPr>
          <p:cNvPr id="4" name="Rectangle 6"/>
          <p:cNvSpPr>
            <a:spLocks noGrp="1" noChangeArrowheads="1"/>
          </p:cNvSpPr>
          <p:nvPr>
            <p:ph type="sldNum" sz="quarter" idx="12"/>
          </p:nvPr>
        </p:nvSpPr>
        <p:spPr>
          <a:ln/>
        </p:spPr>
        <p:txBody>
          <a:bodyPr/>
          <a:lstStyle>
            <a:lvl1pPr>
              <a:defRPr/>
            </a:lvl1pPr>
          </a:lstStyle>
          <a:p>
            <a:pPr>
              <a:defRPr/>
            </a:pPr>
            <a:fld id="{80E69B7C-C1A2-4EA2-A917-B8AB00C51577}" type="slidenum">
              <a:rPr lang="it-IT"/>
              <a:pPr>
                <a:defRPr/>
              </a:pPr>
              <a:t>‹N›</a:t>
            </a:fld>
            <a:endParaRPr lang="it-IT"/>
          </a:p>
        </p:txBody>
      </p:sp>
    </p:spTree>
    <p:extLst>
      <p:ext uri="{BB962C8B-B14F-4D97-AF65-F5344CB8AC3E}">
        <p14:creationId xmlns:p14="http://schemas.microsoft.com/office/powerpoint/2010/main" val="34113646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57200" y="273050"/>
            <a:ext cx="3008313" cy="1162050"/>
          </a:xfrm>
        </p:spPr>
        <p:txBody>
          <a:bodyPr anchor="b"/>
          <a:lstStyle>
            <a:lvl1pPr algn="l">
              <a:defRPr sz="2000" b="1"/>
            </a:lvl1pPr>
          </a:lstStyle>
          <a:p>
            <a:r>
              <a:rPr lang="it-IT" smtClean="0"/>
              <a:t>Fare clic per modificare lo stile del titolo</a:t>
            </a:r>
            <a:endParaRPr lang="it-IT"/>
          </a:p>
        </p:txBody>
      </p:sp>
      <p:sp>
        <p:nvSpPr>
          <p:cNvPr id="3" name="Segnaposto contenut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4" name="Segnaposto tes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D09BB913-3283-4C8A-966D-92C0E3B3096F}" type="slidenum">
              <a:rPr lang="it-IT"/>
              <a:pPr>
                <a:defRPr/>
              </a:pPr>
              <a:t>‹N›</a:t>
            </a:fld>
            <a:endParaRPr lang="it-IT"/>
          </a:p>
        </p:txBody>
      </p:sp>
    </p:spTree>
    <p:extLst>
      <p:ext uri="{BB962C8B-B14F-4D97-AF65-F5344CB8AC3E}">
        <p14:creationId xmlns:p14="http://schemas.microsoft.com/office/powerpoint/2010/main" val="78121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smtClean="0"/>
              <a:t>Fare clic per modificare lo stile del titolo</a:t>
            </a:r>
            <a:endParaRPr lang="it-IT"/>
          </a:p>
        </p:txBody>
      </p:sp>
      <p:sp>
        <p:nvSpPr>
          <p:cNvPr id="3" name="Segnaposto immagin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smtClean="0"/>
          </a:p>
        </p:txBody>
      </p:sp>
      <p:sp>
        <p:nvSpPr>
          <p:cNvPr id="4" name="Segnaposto tes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Rectangle 4"/>
          <p:cNvSpPr>
            <a:spLocks noGrp="1" noChangeArrowheads="1"/>
          </p:cNvSpPr>
          <p:nvPr>
            <p:ph type="dt" sz="half" idx="10"/>
          </p:nvPr>
        </p:nvSpPr>
        <p:spPr>
          <a:ln/>
        </p:spPr>
        <p:txBody>
          <a:bodyPr/>
          <a:lstStyle>
            <a:lvl1pPr>
              <a:defRPr/>
            </a:lvl1pPr>
          </a:lstStyle>
          <a:p>
            <a:pPr>
              <a:defRPr/>
            </a:pPr>
            <a:endParaRPr lang="it-IT"/>
          </a:p>
        </p:txBody>
      </p:sp>
      <p:sp>
        <p:nvSpPr>
          <p:cNvPr id="6" name="Rectangle 5"/>
          <p:cNvSpPr>
            <a:spLocks noGrp="1" noChangeArrowheads="1"/>
          </p:cNvSpPr>
          <p:nvPr>
            <p:ph type="ftr" sz="quarter" idx="11"/>
          </p:nvPr>
        </p:nvSpPr>
        <p:spPr>
          <a:ln/>
        </p:spPr>
        <p:txBody>
          <a:bodyPr/>
          <a:lstStyle>
            <a:lvl1pPr>
              <a:defRPr/>
            </a:lvl1pPr>
          </a:lstStyle>
          <a:p>
            <a:pPr>
              <a:defRPr/>
            </a:pPr>
            <a:endParaRPr lang="it-IT"/>
          </a:p>
        </p:txBody>
      </p:sp>
      <p:sp>
        <p:nvSpPr>
          <p:cNvPr id="7" name="Rectangle 6"/>
          <p:cNvSpPr>
            <a:spLocks noGrp="1" noChangeArrowheads="1"/>
          </p:cNvSpPr>
          <p:nvPr>
            <p:ph type="sldNum" sz="quarter" idx="12"/>
          </p:nvPr>
        </p:nvSpPr>
        <p:spPr>
          <a:ln/>
        </p:spPr>
        <p:txBody>
          <a:bodyPr/>
          <a:lstStyle>
            <a:lvl1pPr>
              <a:defRPr/>
            </a:lvl1pPr>
          </a:lstStyle>
          <a:p>
            <a:pPr>
              <a:defRPr/>
            </a:pPr>
            <a:fld id="{55F9C9A4-9032-40E3-B1AB-17C03C16A50F}" type="slidenum">
              <a:rPr lang="it-IT"/>
              <a:pPr>
                <a:defRPr/>
              </a:pPr>
              <a:t>‹N›</a:t>
            </a:fld>
            <a:endParaRPr lang="it-IT"/>
          </a:p>
        </p:txBody>
      </p:sp>
    </p:spTree>
    <p:extLst>
      <p:ext uri="{BB962C8B-B14F-4D97-AF65-F5344CB8AC3E}">
        <p14:creationId xmlns:p14="http://schemas.microsoft.com/office/powerpoint/2010/main" val="4273994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it-IT" altLang="it-IT" smtClean="0"/>
              <a:t>Fare clic per modificare lo stile del titolo dello schema</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smtClean="0"/>
              <a:t>Fare clic per modificare gli stili del testo dello schema</a:t>
            </a:r>
          </a:p>
          <a:p>
            <a:pPr lvl="1"/>
            <a:r>
              <a:rPr lang="it-IT" altLang="it-IT" smtClean="0"/>
              <a:t>Secondo livello</a:t>
            </a:r>
          </a:p>
          <a:p>
            <a:pPr lvl="2"/>
            <a:r>
              <a:rPr lang="it-IT" altLang="it-IT" smtClean="0"/>
              <a:t>Terzo livello</a:t>
            </a:r>
          </a:p>
          <a:p>
            <a:pPr lvl="3"/>
            <a:r>
              <a:rPr lang="it-IT" altLang="it-IT" smtClean="0"/>
              <a:t>Quarto livello</a:t>
            </a:r>
          </a:p>
          <a:p>
            <a:pPr lvl="4"/>
            <a:r>
              <a:rPr lang="it-IT" altLang="it-IT" smtClean="0"/>
              <a:t>Quinto livello</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it-IT"/>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it-IT"/>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7E0BCE7C-6A7C-4613-8683-59EEF1E52B5C}" type="slidenum">
              <a:rPr lang="it-IT"/>
              <a:pPr>
                <a:defRPr/>
              </a:pPr>
              <a:t>‹N›</a:t>
            </a:fld>
            <a:endParaRPr lang="it-IT"/>
          </a:p>
        </p:txBody>
      </p:sp>
    </p:spTree>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it-IT" altLang="it-IT" smtClean="0"/>
              <a:t>Fare clic per modificare lo stile del titolo dello schema</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smtClean="0"/>
              <a:t>Fare clic per modificare gli stili del testo dello schema</a:t>
            </a:r>
          </a:p>
          <a:p>
            <a:pPr lvl="1"/>
            <a:r>
              <a:rPr lang="it-IT" altLang="it-IT" smtClean="0"/>
              <a:t>Secondo livello</a:t>
            </a:r>
          </a:p>
          <a:p>
            <a:pPr lvl="2"/>
            <a:r>
              <a:rPr lang="it-IT" altLang="it-IT" smtClean="0"/>
              <a:t>Terzo livello</a:t>
            </a:r>
          </a:p>
          <a:p>
            <a:pPr lvl="3"/>
            <a:r>
              <a:rPr lang="it-IT" altLang="it-IT" smtClean="0"/>
              <a:t>Quarto livello</a:t>
            </a:r>
          </a:p>
          <a:p>
            <a:pPr lvl="4"/>
            <a:r>
              <a:rPr lang="it-IT" altLang="it-IT" smtClean="0"/>
              <a:t>Quinto livello</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000000"/>
                </a:solidFill>
              </a:defRPr>
            </a:lvl1pPr>
          </a:lstStyle>
          <a:p>
            <a:pPr>
              <a:defRPr/>
            </a:pPr>
            <a:endParaRPr lang="it-IT"/>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rgbClr val="000000"/>
                </a:solidFill>
              </a:defRPr>
            </a:lvl1pPr>
          </a:lstStyle>
          <a:p>
            <a:pPr>
              <a:defRPr/>
            </a:pPr>
            <a:endParaRPr lang="it-IT"/>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rgbClr val="000000"/>
                </a:solidFill>
              </a:defRPr>
            </a:lvl1pPr>
          </a:lstStyle>
          <a:p>
            <a:pPr>
              <a:defRPr/>
            </a:pPr>
            <a:fld id="{73A929A4-0B37-45F4-90D7-422D7F926D59}" type="slidenum">
              <a:rPr lang="it-IT"/>
              <a:pPr>
                <a:defRPr/>
              </a:pPr>
              <a:t>‹N›</a:t>
            </a:fld>
            <a:endParaRPr lang="it-IT"/>
          </a:p>
        </p:txBody>
      </p:sp>
    </p:spTree>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hyperlink" Target="http://upload.wikimedia.org/wikipedia/commons/9/9b/Gold_foil_experiment_conclusions.sv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6.wmf"/></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8.xml"/><Relationship Id="rId1" Type="http://schemas.openxmlformats.org/officeDocument/2006/relationships/vmlDrawing" Target="../drawings/vmlDrawing2.vml"/><Relationship Id="rId5" Type="http://schemas.openxmlformats.org/officeDocument/2006/relationships/image" Target="../media/image19.w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22.png"/><Relationship Id="rId5" Type="http://schemas.openxmlformats.org/officeDocument/2006/relationships/image" Target="../media/image21.emf"/><Relationship Id="rId4" Type="http://schemas.openxmlformats.org/officeDocument/2006/relationships/package" Target="../embeddings/Documento_di_Microsoft_Word1.docx"/></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8.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8.xml"/><Relationship Id="rId4" Type="http://schemas.openxmlformats.org/officeDocument/2006/relationships/image" Target="../media/image39.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18.xml"/><Relationship Id="rId1" Type="http://schemas.openxmlformats.org/officeDocument/2006/relationships/vmlDrawing" Target="../drawings/vmlDrawing4.vml"/><Relationship Id="rId5" Type="http://schemas.openxmlformats.org/officeDocument/2006/relationships/image" Target="../media/image42.wmf"/><Relationship Id="rId4"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5.vml"/><Relationship Id="rId5" Type="http://schemas.openxmlformats.org/officeDocument/2006/relationships/image" Target="../media/image45.png"/><Relationship Id="rId4" Type="http://schemas.openxmlformats.org/officeDocument/2006/relationships/image" Target="../media/image44.w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49.jpeg"/><Relationship Id="rId4" Type="http://schemas.openxmlformats.org/officeDocument/2006/relationships/image" Target="../media/image48.jpeg"/></Relationships>
</file>

<file path=ppt/slides/_rels/slide42.xml.rels><?xml version="1.0" encoding="UTF-8" standalone="yes"?>
<Relationships xmlns="http://schemas.openxmlformats.org/package/2006/relationships"><Relationship Id="rId3" Type="http://schemas.openxmlformats.org/officeDocument/2006/relationships/image" Target="http://fidabs.ing.unibs.it/em/ita/periodic/nubi/sorb.gif" TargetMode="External"/><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image" Target="http://fidabs.ing.unibs.it/em/ita/periodic/nubi/porb.gif" TargetMode="External"/><Relationship Id="rId2" Type="http://schemas.openxmlformats.org/officeDocument/2006/relationships/image" Target="../media/image51.png"/><Relationship Id="rId1" Type="http://schemas.openxmlformats.org/officeDocument/2006/relationships/slideLayout" Target="../slideLayouts/slideLayout18.xml"/><Relationship Id="rId4" Type="http://schemas.openxmlformats.org/officeDocument/2006/relationships/image" Target="../media/image52.jpeg"/></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8.xml"/><Relationship Id="rId1" Type="http://schemas.openxmlformats.org/officeDocument/2006/relationships/vmlDrawing" Target="../drawings/vmlDrawing6.vml"/><Relationship Id="rId6" Type="http://schemas.openxmlformats.org/officeDocument/2006/relationships/image" Target="http://fidabs.ing.unibs.it/em/ita/periodic/nubi/porb.gif" TargetMode="External"/><Relationship Id="rId5" Type="http://schemas.openxmlformats.org/officeDocument/2006/relationships/image" Target="../media/image51.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image" Target="../media/image61.wmf"/><Relationship Id="rId5" Type="http://schemas.openxmlformats.org/officeDocument/2006/relationships/oleObject" Target="../embeddings/oleObject9.bin"/><Relationship Id="rId4" Type="http://schemas.openxmlformats.org/officeDocument/2006/relationships/image" Target="../media/image60.w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8.xml"/><Relationship Id="rId1" Type="http://schemas.openxmlformats.org/officeDocument/2006/relationships/vmlDrawing" Target="../drawings/vmlDrawing8.vml"/><Relationship Id="rId4" Type="http://schemas.openxmlformats.org/officeDocument/2006/relationships/image" Target="../media/image62.png"/></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png"/><Relationship Id="rId1" Type="http://schemas.openxmlformats.org/officeDocument/2006/relationships/slideLayout" Target="../slideLayouts/slideLayout18.xml"/><Relationship Id="rId5" Type="http://schemas.openxmlformats.org/officeDocument/2006/relationships/image" Target="../media/image73.emf"/><Relationship Id="rId4" Type="http://schemas.openxmlformats.org/officeDocument/2006/relationships/image" Target="../media/image7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18.xml"/><Relationship Id="rId1" Type="http://schemas.openxmlformats.org/officeDocument/2006/relationships/vmlDrawing" Target="../drawings/vmlDrawing9.vml"/><Relationship Id="rId5" Type="http://schemas.openxmlformats.org/officeDocument/2006/relationships/image" Target="../media/image62.png"/><Relationship Id="rId4" Type="http://schemas.openxmlformats.org/officeDocument/2006/relationships/oleObject" Target="../embeddings/oleObject11.bin"/></Relationships>
</file>

<file path=ppt/slides/_rels/slide7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1143000" y="1484313"/>
            <a:ext cx="6829425" cy="215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4000" dirty="0">
                <a:solidFill>
                  <a:srgbClr val="CC3300"/>
                </a:solidFill>
                <a:latin typeface="Calibri" panose="020F0502020204030204" pitchFamily="34" charset="0"/>
              </a:rPr>
              <a:t>CHIMICA GENERALE </a:t>
            </a:r>
            <a:br>
              <a:rPr lang="it-IT" altLang="it-IT" sz="4000" dirty="0">
                <a:solidFill>
                  <a:srgbClr val="CC3300"/>
                </a:solidFill>
                <a:latin typeface="Calibri" panose="020F0502020204030204" pitchFamily="34" charset="0"/>
              </a:rPr>
            </a:br>
            <a:r>
              <a:rPr lang="it-IT" altLang="it-IT" sz="4000" dirty="0">
                <a:solidFill>
                  <a:srgbClr val="CC3300"/>
                </a:solidFill>
                <a:latin typeface="Calibri" panose="020F0502020204030204" pitchFamily="34" charset="0"/>
              </a:rPr>
              <a:t>ED INORGANICA</a:t>
            </a:r>
          </a:p>
        </p:txBody>
      </p:sp>
      <p:sp>
        <p:nvSpPr>
          <p:cNvPr id="14339" name="Rectangle 3"/>
          <p:cNvSpPr>
            <a:spLocks noChangeArrowheads="1"/>
          </p:cNvSpPr>
          <p:nvPr/>
        </p:nvSpPr>
        <p:spPr bwMode="auto">
          <a:xfrm>
            <a:off x="76200" y="3933825"/>
            <a:ext cx="906780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buFontTx/>
              <a:buNone/>
            </a:pPr>
            <a:r>
              <a:rPr lang="it-IT" altLang="it-IT" sz="2400" b="1" dirty="0">
                <a:latin typeface="Calibri" panose="020F0502020204030204" pitchFamily="34" charset="0"/>
              </a:rPr>
              <a:t>Prof. </a:t>
            </a:r>
            <a:r>
              <a:rPr lang="it-IT" altLang="it-IT" sz="2400" b="1" dirty="0" smtClean="0">
                <a:latin typeface="Calibri" panose="020F0502020204030204" pitchFamily="34" charset="0"/>
              </a:rPr>
              <a:t>Luciano Marchiò</a:t>
            </a:r>
            <a:endParaRPr lang="it-IT" altLang="it-IT" sz="2400" b="1" dirty="0">
              <a:latin typeface="Calibri" panose="020F0502020204030204" pitchFamily="34" charset="0"/>
            </a:endParaRPr>
          </a:p>
          <a:p>
            <a:pPr algn="ctr" eaLnBrk="1" hangingPunct="1">
              <a:buFontTx/>
              <a:buNone/>
            </a:pPr>
            <a:r>
              <a:rPr lang="it-IT" altLang="it-IT" sz="2400" dirty="0">
                <a:latin typeface="Calibri" panose="020F0502020204030204" pitchFamily="34" charset="0"/>
              </a:rPr>
              <a:t>Dipartimento di Chimica </a:t>
            </a:r>
          </a:p>
          <a:p>
            <a:pPr algn="ctr" eaLnBrk="1" hangingPunct="1">
              <a:buFontTx/>
              <a:buNone/>
            </a:pPr>
            <a:r>
              <a:rPr lang="it-IT" altLang="it-IT" sz="2400" dirty="0">
                <a:latin typeface="Calibri" panose="020F0502020204030204" pitchFamily="34" charset="0"/>
              </a:rPr>
              <a:t>0521 905419	</a:t>
            </a:r>
          </a:p>
          <a:p>
            <a:pPr algn="ctr" eaLnBrk="1" hangingPunct="1">
              <a:buFontTx/>
              <a:buNone/>
            </a:pPr>
            <a:r>
              <a:rPr lang="it-IT" altLang="it-IT" sz="2400" b="1" dirty="0">
                <a:solidFill>
                  <a:srgbClr val="CC3300"/>
                </a:solidFill>
                <a:latin typeface="Calibri" panose="020F0502020204030204" pitchFamily="34" charset="0"/>
              </a:rPr>
              <a:t>email: </a:t>
            </a:r>
            <a:r>
              <a:rPr lang="it-IT" altLang="it-IT" sz="2400" b="1" dirty="0" smtClean="0">
                <a:solidFill>
                  <a:srgbClr val="CC3300"/>
                </a:solidFill>
                <a:latin typeface="Calibri" panose="020F0502020204030204" pitchFamily="34" charset="0"/>
              </a:rPr>
              <a:t>marchio@unipr.it</a:t>
            </a:r>
            <a:endParaRPr lang="it-IT" altLang="it-IT" sz="2400" b="1" dirty="0">
              <a:solidFill>
                <a:srgbClr val="CC3300"/>
              </a:solidFill>
              <a:latin typeface="Calibri" panose="020F0502020204030204" pitchFamily="34" charset="0"/>
            </a:endParaRPr>
          </a:p>
        </p:txBody>
      </p:sp>
      <p:sp>
        <p:nvSpPr>
          <p:cNvPr id="14340" name="Text Box 5"/>
          <p:cNvSpPr txBox="1">
            <a:spLocks noChangeArrowheads="1"/>
          </p:cNvSpPr>
          <p:nvPr/>
        </p:nvSpPr>
        <p:spPr bwMode="auto">
          <a:xfrm>
            <a:off x="1147763" y="719138"/>
            <a:ext cx="68580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dirty="0">
                <a:latin typeface="Calibri" panose="020F0502020204030204" pitchFamily="34" charset="0"/>
              </a:rPr>
              <a:t>Corso di Laurea in Informatica</a:t>
            </a:r>
          </a:p>
          <a:p>
            <a:pPr algn="ctr" eaLnBrk="1" hangingPunct="1">
              <a:spcBef>
                <a:spcPct val="0"/>
              </a:spcBef>
              <a:buFontTx/>
              <a:buNone/>
            </a:pPr>
            <a:endParaRPr lang="it-IT" altLang="it-IT" sz="20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ttangolo 1"/>
          <p:cNvSpPr>
            <a:spLocks noChangeArrowheads="1"/>
          </p:cNvSpPr>
          <p:nvPr/>
        </p:nvSpPr>
        <p:spPr bwMode="auto">
          <a:xfrm>
            <a:off x="2195513" y="476250"/>
            <a:ext cx="45720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b="1">
                <a:solidFill>
                  <a:srgbClr val="FF0000"/>
                </a:solidFill>
                <a:latin typeface="Baskerville Old Face" pitchFamily="18" charset="0"/>
              </a:rPr>
              <a:t>Scoperta dei raggi canale</a:t>
            </a:r>
          </a:p>
        </p:txBody>
      </p:sp>
      <p:sp>
        <p:nvSpPr>
          <p:cNvPr id="26627" name="Rettangolo 4"/>
          <p:cNvSpPr>
            <a:spLocks noChangeArrowheads="1"/>
          </p:cNvSpPr>
          <p:nvPr/>
        </p:nvSpPr>
        <p:spPr bwMode="auto">
          <a:xfrm>
            <a:off x="6300788" y="2349500"/>
            <a:ext cx="27447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b="1" i="1">
                <a:latin typeface="Baskerville Old Face" pitchFamily="18" charset="0"/>
              </a:rPr>
              <a:t>Tubo di Crookes</a:t>
            </a:r>
          </a:p>
        </p:txBody>
      </p:sp>
      <p:sp>
        <p:nvSpPr>
          <p:cNvPr id="26628" name="CasellaDiTesto 2"/>
          <p:cNvSpPr txBox="1">
            <a:spLocks noChangeArrowheads="1"/>
          </p:cNvSpPr>
          <p:nvPr/>
        </p:nvSpPr>
        <p:spPr bwMode="auto">
          <a:xfrm>
            <a:off x="755650" y="4437063"/>
            <a:ext cx="79930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a:t>I raggi canale sono particelle di gas cariche </a:t>
            </a:r>
            <a:r>
              <a:rPr lang="it-IT" altLang="it-IT" sz="2400" b="1"/>
              <a:t>positivamente</a:t>
            </a:r>
            <a:r>
              <a:rPr lang="it-IT" altLang="it-IT" sz="2400"/>
              <a:t> che procedono  dall’</a:t>
            </a:r>
            <a:r>
              <a:rPr lang="it-IT" altLang="it-IT" sz="2400">
                <a:solidFill>
                  <a:srgbClr val="C00000"/>
                </a:solidFill>
              </a:rPr>
              <a:t>anodo</a:t>
            </a:r>
            <a:r>
              <a:rPr lang="it-IT" altLang="it-IT" sz="2400"/>
              <a:t> (carico positivamente) al </a:t>
            </a:r>
            <a:r>
              <a:rPr lang="it-IT" altLang="it-IT" sz="2400">
                <a:solidFill>
                  <a:srgbClr val="C00000"/>
                </a:solidFill>
              </a:rPr>
              <a:t>catodo</a:t>
            </a:r>
            <a:r>
              <a:rPr lang="it-IT" altLang="it-IT" sz="2400"/>
              <a:t> (carico negativamente). La loro massa dipende dal gas utilizzato.</a:t>
            </a:r>
          </a:p>
        </p:txBody>
      </p:sp>
      <p:pic>
        <p:nvPicPr>
          <p:cNvPr id="2662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1884363"/>
            <a:ext cx="3897312" cy="1689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ttangolo 1"/>
          <p:cNvSpPr>
            <a:spLocks noChangeArrowheads="1"/>
          </p:cNvSpPr>
          <p:nvPr/>
        </p:nvSpPr>
        <p:spPr bwMode="auto">
          <a:xfrm>
            <a:off x="1717675" y="549275"/>
            <a:ext cx="51562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b="1">
                <a:solidFill>
                  <a:srgbClr val="FF0000"/>
                </a:solidFill>
                <a:latin typeface="Baskerville Old Face" pitchFamily="18" charset="0"/>
              </a:rPr>
              <a:t>Scoperta dell’elettrone (Thomson, 1887)</a:t>
            </a:r>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341438"/>
            <a:ext cx="6048375" cy="3433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sellaDiTesto 2"/>
          <p:cNvSpPr txBox="1"/>
          <p:nvPr/>
        </p:nvSpPr>
        <p:spPr>
          <a:xfrm>
            <a:off x="468313" y="5191125"/>
            <a:ext cx="8316912" cy="1200150"/>
          </a:xfrm>
          <a:prstGeom prst="rect">
            <a:avLst/>
          </a:prstGeom>
          <a:noFill/>
        </p:spPr>
        <p:txBody>
          <a:bodyPr>
            <a:spAutoFit/>
          </a:bodyPr>
          <a:lstStyle/>
          <a:p>
            <a:pPr>
              <a:defRPr/>
            </a:pPr>
            <a:r>
              <a:rPr lang="it-IT" sz="1800" dirty="0"/>
              <a:t>La traiettoria del raggio catodico viene deviata da un campo elettrico o magnetico come se si trattasse di una particella carica </a:t>
            </a:r>
            <a:r>
              <a:rPr lang="it-IT" sz="1800" dirty="0">
                <a:solidFill>
                  <a:srgbClr val="C00000"/>
                </a:solidFill>
              </a:rPr>
              <a:t>negativamente</a:t>
            </a:r>
            <a:r>
              <a:rPr lang="it-IT" sz="1800" dirty="0"/>
              <a:t>, che fu chiamata </a:t>
            </a:r>
            <a:r>
              <a:rPr lang="it-IT" sz="1800" b="1" dirty="0">
                <a:solidFill>
                  <a:srgbClr val="C00000"/>
                </a:solidFill>
                <a:effectLst>
                  <a:outerShdw blurRad="38100" dist="38100" dir="2700000" algn="tl">
                    <a:srgbClr val="000000">
                      <a:alpha val="43137"/>
                    </a:srgbClr>
                  </a:outerShdw>
                </a:effectLst>
              </a:rPr>
              <a:t>elettrone. </a:t>
            </a:r>
            <a:r>
              <a:rPr lang="it-IT" sz="1800" dirty="0"/>
              <a:t>Thomson calcolò il rapporto carica/massa (-1.76 10</a:t>
            </a:r>
            <a:r>
              <a:rPr lang="it-IT" sz="1800" baseline="30000" dirty="0"/>
              <a:t>8</a:t>
            </a:r>
            <a:r>
              <a:rPr lang="it-IT" sz="1800" dirty="0"/>
              <a:t> C/g). </a:t>
            </a:r>
            <a:r>
              <a:rPr lang="it-IT" sz="1800" dirty="0" err="1"/>
              <a:t>Millikan</a:t>
            </a:r>
            <a:r>
              <a:rPr lang="it-IT" sz="1800" dirty="0"/>
              <a:t> in seguito calcolò la massa dell’elettrone (e</a:t>
            </a:r>
            <a:r>
              <a:rPr lang="it-IT" sz="1800" baseline="30000" dirty="0"/>
              <a:t>-</a:t>
            </a:r>
            <a:r>
              <a:rPr lang="it-IT" sz="1800" dirty="0"/>
              <a:t>, 9.11 10</a:t>
            </a:r>
            <a:r>
              <a:rPr lang="it-IT" sz="1800" baseline="30000" dirty="0"/>
              <a:t>-28</a:t>
            </a:r>
            <a:r>
              <a:rPr lang="it-IT" sz="1800" dirty="0"/>
              <a:t>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060575"/>
            <a:ext cx="5287962"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10"/>
          <p:cNvSpPr>
            <a:spLocks noChangeArrowheads="1"/>
          </p:cNvSpPr>
          <p:nvPr/>
        </p:nvSpPr>
        <p:spPr bwMode="auto">
          <a:xfrm>
            <a:off x="2771775" y="765175"/>
            <a:ext cx="35782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it-IT" sz="3600" b="1" dirty="0">
                <a:solidFill>
                  <a:srgbClr val="FF0000"/>
                </a:solidFill>
                <a:effectLst>
                  <a:outerShdw blurRad="38100" dist="38100" dir="2700000" algn="tl">
                    <a:srgbClr val="000000">
                      <a:alpha val="43137"/>
                    </a:srgbClr>
                  </a:outerShdw>
                </a:effectLst>
                <a:latin typeface="Batang" pitchFamily="18" charset="-127"/>
              </a:rPr>
              <a:t>Modelli Atomici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7"/>
          <p:cNvSpPr txBox="1">
            <a:spLocks noChangeArrowheads="1"/>
          </p:cNvSpPr>
          <p:nvPr/>
        </p:nvSpPr>
        <p:spPr bwMode="auto">
          <a:xfrm>
            <a:off x="228600" y="1066800"/>
            <a:ext cx="8763000" cy="138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a:solidFill>
                  <a:srgbClr val="FF0000"/>
                </a:solidFill>
                <a:latin typeface="Baskerville Old Face" pitchFamily="18" charset="0"/>
              </a:rPr>
              <a:t>Mo</a:t>
            </a:r>
            <a:r>
              <a:rPr lang="it-IT" altLang="it-IT" sz="2400" b="1">
                <a:solidFill>
                  <a:srgbClr val="FF0000"/>
                </a:solidFill>
                <a:latin typeface="Baskerville Old Face" pitchFamily="18" charset="0"/>
              </a:rPr>
              <a:t>dello di Thomson</a:t>
            </a:r>
          </a:p>
          <a:p>
            <a:pPr algn="ctr" eaLnBrk="1" hangingPunct="1">
              <a:spcBef>
                <a:spcPct val="50000"/>
              </a:spcBef>
              <a:buFontTx/>
              <a:buNone/>
            </a:pPr>
            <a:r>
              <a:rPr lang="it-IT" altLang="it-IT" sz="2400">
                <a:solidFill>
                  <a:srgbClr val="000000"/>
                </a:solidFill>
                <a:latin typeface="Baskerville Old Face" pitchFamily="18" charset="0"/>
              </a:rPr>
              <a:t>Sfere di elettricità positiva in cui sono immersi gli elettroni in condizioni di equilibrio elettrostatico</a:t>
            </a:r>
          </a:p>
        </p:txBody>
      </p:sp>
      <p:pic>
        <p:nvPicPr>
          <p:cNvPr id="327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8537" y="2852936"/>
            <a:ext cx="2473623" cy="247362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
          <p:cNvSpPr>
            <a:spLocks noChangeArrowheads="1"/>
          </p:cNvSpPr>
          <p:nvPr/>
        </p:nvSpPr>
        <p:spPr bwMode="auto">
          <a:xfrm>
            <a:off x="2909888" y="704850"/>
            <a:ext cx="332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b="1">
                <a:solidFill>
                  <a:srgbClr val="FF0000"/>
                </a:solidFill>
                <a:latin typeface="Batang" pitchFamily="18" charset="-127"/>
              </a:rPr>
              <a:t>Modello di Rutherford</a:t>
            </a:r>
          </a:p>
        </p:txBody>
      </p:sp>
      <p:pic>
        <p:nvPicPr>
          <p:cNvPr id="3072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263" y="1628775"/>
            <a:ext cx="4438650" cy="30384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13" y="4724400"/>
            <a:ext cx="2438400" cy="1866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4" descr="http://oggiscienza.files.wordpress.com/2011/01/rutherford_ato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0363" y="2535238"/>
            <a:ext cx="17589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p:nvSpPr>
        <p:spPr bwMode="auto">
          <a:xfrm>
            <a:off x="3132138" y="404813"/>
            <a:ext cx="4895850"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defRPr/>
            </a:pPr>
            <a:r>
              <a:rPr lang="it-IT" altLang="it-IT" sz="2200" dirty="0" smtClean="0">
                <a:solidFill>
                  <a:srgbClr val="000000"/>
                </a:solidFill>
                <a:latin typeface="+mj-lt"/>
              </a:rPr>
              <a:t>Al centro dell’atomo si trova il nucleo, di dimensioni molto piccole, carico positivamente, in cui è concentrata quasi tutta la massa, attorno al quale ruotano gli elettroni aventi massa trascurabile e carica negativa</a:t>
            </a:r>
          </a:p>
        </p:txBody>
      </p:sp>
      <p:pic>
        <p:nvPicPr>
          <p:cNvPr id="31749" name="Picture 6" descr="File:Gold foil experiment conclusions.sv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188913"/>
            <a:ext cx="1943100"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ccia a destra con strisce 1"/>
          <p:cNvSpPr/>
          <p:nvPr/>
        </p:nvSpPr>
        <p:spPr bwMode="auto">
          <a:xfrm rot="7522179">
            <a:off x="2661615" y="4779440"/>
            <a:ext cx="1296144" cy="118851"/>
          </a:xfrm>
          <a:prstGeom prst="stripedRightArrow">
            <a:avLst/>
          </a:prstGeom>
          <a:ln/>
          <a:extLst/>
        </p:spPr>
        <p:style>
          <a:lnRef idx="0">
            <a:schemeClr val="accent3"/>
          </a:lnRef>
          <a:fillRef idx="3">
            <a:schemeClr val="accent3"/>
          </a:fillRef>
          <a:effectRef idx="3">
            <a:schemeClr val="accent3"/>
          </a:effectRef>
          <a:fontRef idx="minor">
            <a:schemeClr val="lt1"/>
          </a:fontRef>
        </p:style>
        <p:txBody>
          <a:bodyPr/>
          <a:lstStyle/>
          <a:p>
            <a:pPr algn="ctr">
              <a:defRPr/>
            </a:pPr>
            <a:endParaRPr lang="it-IT" sz="1000">
              <a:solidFill>
                <a:schemeClr val="tx1"/>
              </a:solidFill>
            </a:endParaRPr>
          </a:p>
        </p:txBody>
      </p:sp>
      <p:sp>
        <p:nvSpPr>
          <p:cNvPr id="31753" name="Rettangolo 4"/>
          <p:cNvSpPr>
            <a:spLocks noChangeArrowheads="1"/>
          </p:cNvSpPr>
          <p:nvPr/>
        </p:nvSpPr>
        <p:spPr bwMode="auto">
          <a:xfrm>
            <a:off x="4427538" y="4275138"/>
            <a:ext cx="4572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it-IT" altLang="it-IT" sz="1800"/>
              <a:t>Ma secondo le leggi dell'elettromagnetismo, un elettrone (e quindi una carica elettrica) che si sposta, genera delle onde elettromagnetiche (luce, oppure onde radio) consumando quindi energia. Gli elettroni in realtà sono destinati a cadere verso il nucleo, poichè rallentando non hanno più una velocità sufficiente a mantenerli in orbita</a:t>
            </a:r>
            <a:r>
              <a:rPr lang="it-IT" altLang="it-IT" sz="2400"/>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ttangolo 3"/>
          <p:cNvSpPr>
            <a:spLocks noChangeArrowheads="1"/>
          </p:cNvSpPr>
          <p:nvPr/>
        </p:nvSpPr>
        <p:spPr bwMode="auto">
          <a:xfrm>
            <a:off x="1619250" y="260350"/>
            <a:ext cx="5894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b="1">
                <a:solidFill>
                  <a:srgbClr val="FF0000"/>
                </a:solidFill>
                <a:latin typeface="Baskerville Old Face" pitchFamily="18" charset="0"/>
              </a:rPr>
              <a:t>Scoperta del protone</a:t>
            </a:r>
          </a:p>
        </p:txBody>
      </p:sp>
      <p:pic>
        <p:nvPicPr>
          <p:cNvPr id="32771" name="Picture 5"/>
          <p:cNvPicPr>
            <a:picLocks noChangeAspect="1" noChangeArrowheads="1"/>
          </p:cNvPicPr>
          <p:nvPr/>
        </p:nvPicPr>
        <p:blipFill>
          <a:blip r:embed="rId2">
            <a:extLst>
              <a:ext uri="{28A0092B-C50C-407E-A947-70E740481C1C}">
                <a14:useLocalDpi xmlns:a14="http://schemas.microsoft.com/office/drawing/2010/main" val="0"/>
              </a:ext>
            </a:extLst>
          </a:blip>
          <a:srcRect l="5733" t="18080"/>
          <a:stretch>
            <a:fillRect/>
          </a:stretch>
        </p:blipFill>
        <p:spPr bwMode="auto">
          <a:xfrm>
            <a:off x="1455738" y="1428750"/>
            <a:ext cx="6635750"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ttangolo 4"/>
          <p:cNvSpPr/>
          <p:nvPr/>
        </p:nvSpPr>
        <p:spPr bwMode="auto">
          <a:xfrm>
            <a:off x="1455738" y="1428750"/>
            <a:ext cx="2179637" cy="333375"/>
          </a:xfrm>
          <a:prstGeom prst="rect">
            <a:avLst/>
          </a:prstGeom>
          <a:solidFill>
            <a:schemeClr val="accent3">
              <a:lumMod val="85000"/>
            </a:schemeClr>
          </a:solidFill>
          <a:ln>
            <a:noFill/>
          </a:ln>
          <a:effectLst/>
          <a:extLst/>
        </p:spPr>
        <p:txBody>
          <a:bodyPr/>
          <a:lstStyle/>
          <a:p>
            <a:pPr algn="ctr">
              <a:defRPr/>
            </a:pPr>
            <a:endParaRPr lang="it-IT" sz="1000"/>
          </a:p>
        </p:txBody>
      </p:sp>
      <p:pic>
        <p:nvPicPr>
          <p:cNvPr id="32773" name="Picture 6"/>
          <p:cNvPicPr>
            <a:picLocks noChangeAspect="1" noChangeArrowheads="1"/>
          </p:cNvPicPr>
          <p:nvPr/>
        </p:nvPicPr>
        <p:blipFill>
          <a:blip r:embed="rId3">
            <a:extLst>
              <a:ext uri="{28A0092B-C50C-407E-A947-70E740481C1C}">
                <a14:useLocalDpi xmlns:a14="http://schemas.microsoft.com/office/drawing/2010/main" val="0"/>
              </a:ext>
            </a:extLst>
          </a:blip>
          <a:srcRect l="33900" t="73857" r="12376" b="17043"/>
          <a:stretch>
            <a:fillRect/>
          </a:stretch>
        </p:blipFill>
        <p:spPr bwMode="auto">
          <a:xfrm>
            <a:off x="611188" y="1341438"/>
            <a:ext cx="3240087" cy="4111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Connettore 2 6"/>
          <p:cNvCxnSpPr/>
          <p:nvPr/>
        </p:nvCxnSpPr>
        <p:spPr bwMode="auto">
          <a:xfrm>
            <a:off x="3276600" y="1690688"/>
            <a:ext cx="503238" cy="215900"/>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sp>
        <p:nvSpPr>
          <p:cNvPr id="9" name="CasellaDiTesto 8"/>
          <p:cNvSpPr txBox="1"/>
          <p:nvPr/>
        </p:nvSpPr>
        <p:spPr>
          <a:xfrm>
            <a:off x="777875" y="4221163"/>
            <a:ext cx="7993063" cy="1200150"/>
          </a:xfrm>
          <a:prstGeom prst="rect">
            <a:avLst/>
          </a:prstGeom>
          <a:noFill/>
        </p:spPr>
        <p:txBody>
          <a:bodyPr>
            <a:spAutoFit/>
          </a:bodyPr>
          <a:lstStyle/>
          <a:p>
            <a:pPr>
              <a:defRPr/>
            </a:pPr>
            <a:r>
              <a:rPr lang="it-IT" dirty="0"/>
              <a:t>Alcune particelle-i </a:t>
            </a:r>
            <a:r>
              <a:rPr lang="it-IT" dirty="0">
                <a:solidFill>
                  <a:srgbClr val="FF0000"/>
                </a:solidFill>
              </a:rPr>
              <a:t>PROTONI</a:t>
            </a:r>
            <a:r>
              <a:rPr lang="it-IT" dirty="0"/>
              <a:t>- venivano deviate verso l’elettrodo negativo mentre altre non risentivano del campo elettrico: i </a:t>
            </a:r>
            <a:r>
              <a:rPr lang="it-IT" b="1" dirty="0">
                <a:solidFill>
                  <a:srgbClr val="C00000"/>
                </a:solidFill>
                <a:effectLst>
                  <a:outerShdw blurRad="38100" dist="38100" dir="2700000" algn="tl">
                    <a:srgbClr val="000000">
                      <a:alpha val="43137"/>
                    </a:srgbClr>
                  </a:outerShdw>
                </a:effectLst>
              </a:rPr>
              <a:t>NEUTRONI.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3429000" y="381000"/>
            <a:ext cx="2133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3600" b="1" dirty="0" smtClean="0">
                <a:solidFill>
                  <a:srgbClr val="FF0000"/>
                </a:solidFill>
                <a:latin typeface="Calibri" panose="020F0502020204030204" pitchFamily="34" charset="0"/>
              </a:rPr>
              <a:t>ATOMO</a:t>
            </a:r>
            <a:endParaRPr lang="it-IT" altLang="it-IT" sz="3600" b="1" dirty="0">
              <a:solidFill>
                <a:srgbClr val="FF0000"/>
              </a:solidFill>
              <a:latin typeface="Calibri" panose="020F0502020204030204" pitchFamily="34" charset="0"/>
            </a:endParaRPr>
          </a:p>
        </p:txBody>
      </p:sp>
      <p:sp>
        <p:nvSpPr>
          <p:cNvPr id="33795" name="Text Box 4"/>
          <p:cNvSpPr txBox="1">
            <a:spLocks noChangeArrowheads="1"/>
          </p:cNvSpPr>
          <p:nvPr/>
        </p:nvSpPr>
        <p:spPr bwMode="auto">
          <a:xfrm>
            <a:off x="685800" y="1143000"/>
            <a:ext cx="83058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a:solidFill>
                  <a:srgbClr val="000000"/>
                </a:solidFill>
                <a:latin typeface="Calibri" panose="020F0502020204030204" pitchFamily="34" charset="0"/>
              </a:rPr>
              <a:t>Costituente, </a:t>
            </a:r>
            <a:r>
              <a:rPr lang="it-IT" altLang="it-IT" sz="2400" u="sng" dirty="0">
                <a:solidFill>
                  <a:srgbClr val="000000"/>
                </a:solidFill>
                <a:latin typeface="Calibri" panose="020F0502020204030204" pitchFamily="34" charset="0"/>
              </a:rPr>
              <a:t>elettricamente neutro</a:t>
            </a:r>
            <a:r>
              <a:rPr lang="it-IT" altLang="it-IT" sz="2400" dirty="0">
                <a:solidFill>
                  <a:srgbClr val="000000"/>
                </a:solidFill>
                <a:latin typeface="Calibri" panose="020F0502020204030204" pitchFamily="34" charset="0"/>
              </a:rPr>
              <a:t>, della materia</a:t>
            </a:r>
          </a:p>
          <a:p>
            <a:pPr algn="just" eaLnBrk="1" hangingPunct="1">
              <a:spcBef>
                <a:spcPct val="0"/>
              </a:spcBef>
              <a:buFontTx/>
              <a:buNone/>
            </a:pPr>
            <a:endParaRPr lang="it-IT" altLang="it-IT" sz="2400" dirty="0" smtClean="0">
              <a:solidFill>
                <a:srgbClr val="000000"/>
              </a:solidFill>
              <a:latin typeface="Calibri" panose="020F0502020204030204" pitchFamily="34" charset="0"/>
            </a:endParaRPr>
          </a:p>
          <a:p>
            <a:pPr algn="just" eaLnBrk="1" hangingPunct="1">
              <a:spcBef>
                <a:spcPct val="0"/>
              </a:spcBef>
              <a:buFontTx/>
              <a:buNone/>
            </a:pPr>
            <a:r>
              <a:rPr lang="it-IT" altLang="it-IT" sz="2400" dirty="0" smtClean="0">
                <a:solidFill>
                  <a:srgbClr val="000000"/>
                </a:solidFill>
                <a:latin typeface="Calibri" panose="020F0502020204030204" pitchFamily="34" charset="0"/>
              </a:rPr>
              <a:t>Le </a:t>
            </a:r>
            <a:r>
              <a:rPr lang="it-IT" altLang="it-IT" sz="2400" dirty="0">
                <a:solidFill>
                  <a:srgbClr val="000000"/>
                </a:solidFill>
                <a:latin typeface="Calibri" panose="020F0502020204030204" pitchFamily="34" charset="0"/>
              </a:rPr>
              <a:t>particelle subatomiche che lo costituiscono sono: 						</a:t>
            </a:r>
          </a:p>
          <a:p>
            <a:pPr algn="just" eaLnBrk="1" hangingPunct="1">
              <a:spcBef>
                <a:spcPct val="0"/>
              </a:spcBef>
              <a:buFontTx/>
              <a:buNone/>
            </a:pPr>
            <a:r>
              <a:rPr lang="it-IT" altLang="it-IT" sz="2400" dirty="0">
                <a:solidFill>
                  <a:srgbClr val="000000"/>
                </a:solidFill>
                <a:latin typeface="Calibri" panose="020F0502020204030204" pitchFamily="34" charset="0"/>
              </a:rPr>
              <a:t>protone   (p</a:t>
            </a:r>
            <a:r>
              <a:rPr lang="it-IT" altLang="it-IT" sz="2400" baseline="30000" dirty="0">
                <a:solidFill>
                  <a:srgbClr val="000000"/>
                </a:solidFill>
                <a:latin typeface="Calibri" panose="020F0502020204030204" pitchFamily="34" charset="0"/>
              </a:rPr>
              <a:t>+</a:t>
            </a:r>
            <a:r>
              <a:rPr lang="it-IT" altLang="it-IT" sz="2400" dirty="0">
                <a:solidFill>
                  <a:srgbClr val="000000"/>
                </a:solidFill>
                <a:latin typeface="Calibri" panose="020F0502020204030204" pitchFamily="34" charset="0"/>
              </a:rPr>
              <a:t>)</a:t>
            </a:r>
          </a:p>
          <a:p>
            <a:pPr algn="just" eaLnBrk="1" hangingPunct="1">
              <a:spcBef>
                <a:spcPct val="0"/>
              </a:spcBef>
              <a:buFontTx/>
              <a:buNone/>
            </a:pPr>
            <a:r>
              <a:rPr lang="it-IT" altLang="it-IT" sz="2400" dirty="0">
                <a:solidFill>
                  <a:srgbClr val="000000"/>
                </a:solidFill>
                <a:latin typeface="Calibri" panose="020F0502020204030204" pitchFamily="34" charset="0"/>
              </a:rPr>
              <a:t>neutrone (n) </a:t>
            </a:r>
          </a:p>
          <a:p>
            <a:pPr algn="just" eaLnBrk="1" hangingPunct="1">
              <a:spcBef>
                <a:spcPct val="0"/>
              </a:spcBef>
              <a:buFontTx/>
              <a:buNone/>
            </a:pPr>
            <a:r>
              <a:rPr lang="it-IT" altLang="it-IT" sz="2400" dirty="0">
                <a:solidFill>
                  <a:srgbClr val="000000"/>
                </a:solidFill>
                <a:latin typeface="Calibri" panose="020F0502020204030204" pitchFamily="34" charset="0"/>
              </a:rPr>
              <a:t>elettrone (e</a:t>
            </a:r>
            <a:r>
              <a:rPr lang="it-IT" altLang="it-IT" sz="2400" baseline="30000" dirty="0">
                <a:solidFill>
                  <a:srgbClr val="000000"/>
                </a:solidFill>
                <a:latin typeface="Calibri" panose="020F0502020204030204" pitchFamily="34" charset="0"/>
              </a:rPr>
              <a:t>-</a:t>
            </a:r>
            <a:r>
              <a:rPr lang="it-IT" altLang="it-IT" sz="2400" dirty="0">
                <a:solidFill>
                  <a:srgbClr val="000000"/>
                </a:solidFill>
                <a:latin typeface="Calibri" panose="020F0502020204030204" pitchFamily="34" charset="0"/>
              </a:rPr>
              <a:t>)		1,602 10</a:t>
            </a:r>
            <a:r>
              <a:rPr lang="it-IT" altLang="it-IT" sz="2400" baseline="30000" dirty="0">
                <a:solidFill>
                  <a:srgbClr val="000000"/>
                </a:solidFill>
                <a:latin typeface="Calibri" panose="020F0502020204030204" pitchFamily="34" charset="0"/>
              </a:rPr>
              <a:t>-19</a:t>
            </a:r>
            <a:r>
              <a:rPr lang="it-IT" altLang="it-IT" sz="2400" dirty="0">
                <a:solidFill>
                  <a:srgbClr val="000000"/>
                </a:solidFill>
                <a:latin typeface="Calibri" panose="020F0502020204030204" pitchFamily="34" charset="0"/>
              </a:rPr>
              <a:t> coulomb (</a:t>
            </a:r>
            <a:r>
              <a:rPr lang="it-IT" altLang="it-IT" sz="2400" u="sng" dirty="0">
                <a:solidFill>
                  <a:srgbClr val="000000"/>
                </a:solidFill>
                <a:latin typeface="Calibri" panose="020F0502020204030204" pitchFamily="34" charset="0"/>
              </a:rPr>
              <a:t>carica unitaria</a:t>
            </a:r>
            <a:r>
              <a:rPr lang="it-IT" altLang="it-IT" sz="2400" dirty="0">
                <a:solidFill>
                  <a:srgbClr val="000000"/>
                </a:solidFill>
                <a:latin typeface="Calibri" panose="020F0502020204030204" pitchFamily="34" charset="0"/>
              </a:rPr>
              <a:t>)</a:t>
            </a:r>
            <a:endParaRPr lang="it-IT" altLang="it-IT" sz="2400" b="1" dirty="0">
              <a:solidFill>
                <a:srgbClr val="000000"/>
              </a:solidFill>
              <a:latin typeface="Calibri" panose="020F0502020204030204" pitchFamily="34" charset="0"/>
            </a:endParaRPr>
          </a:p>
        </p:txBody>
      </p:sp>
      <p:sp>
        <p:nvSpPr>
          <p:cNvPr id="33796" name="Rectangle 5"/>
          <p:cNvSpPr>
            <a:spLocks noChangeArrowheads="1"/>
          </p:cNvSpPr>
          <p:nvPr/>
        </p:nvSpPr>
        <p:spPr bwMode="auto">
          <a:xfrm>
            <a:off x="685800" y="4467225"/>
            <a:ext cx="8153400"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b="1">
                <a:solidFill>
                  <a:srgbClr val="000000"/>
                </a:solidFill>
                <a:latin typeface="Calibri" panose="020F0502020204030204" pitchFamily="34" charset="0"/>
              </a:rPr>
              <a:t>IONE</a:t>
            </a:r>
            <a:r>
              <a:rPr lang="it-IT" altLang="it-IT" sz="2400">
                <a:solidFill>
                  <a:srgbClr val="000000"/>
                </a:solidFill>
                <a:latin typeface="Calibri" panose="020F0502020204030204" pitchFamily="34" charset="0"/>
              </a:rPr>
              <a:t>. Un atomo a cui sono stati tolti </a:t>
            </a:r>
            <a:r>
              <a:rPr lang="it-IT" altLang="it-IT" sz="2400">
                <a:solidFill>
                  <a:srgbClr val="FF0000"/>
                </a:solidFill>
                <a:latin typeface="Calibri" panose="020F0502020204030204" pitchFamily="34" charset="0"/>
              </a:rPr>
              <a:t>(</a:t>
            </a:r>
            <a:r>
              <a:rPr lang="it-IT" altLang="it-IT" sz="2400" b="1">
                <a:solidFill>
                  <a:srgbClr val="FF0000"/>
                </a:solidFill>
                <a:latin typeface="Calibri" panose="020F0502020204030204" pitchFamily="34" charset="0"/>
              </a:rPr>
              <a:t>CATIONE, M </a:t>
            </a:r>
            <a:r>
              <a:rPr lang="it-IT" altLang="it-IT" sz="2400" b="1" baseline="30000">
                <a:solidFill>
                  <a:srgbClr val="FF0000"/>
                </a:solidFill>
                <a:latin typeface="Calibri" panose="020F0502020204030204" pitchFamily="34" charset="0"/>
              </a:rPr>
              <a:t>n+</a:t>
            </a:r>
            <a:r>
              <a:rPr lang="it-IT" altLang="it-IT" sz="2400">
                <a:solidFill>
                  <a:srgbClr val="FF0000"/>
                </a:solidFill>
                <a:latin typeface="Calibri" panose="020F0502020204030204" pitchFamily="34" charset="0"/>
              </a:rPr>
              <a:t>)</a:t>
            </a:r>
            <a:r>
              <a:rPr lang="it-IT" altLang="it-IT" sz="2400">
                <a:solidFill>
                  <a:srgbClr val="000000"/>
                </a:solidFill>
                <a:latin typeface="Calibri" panose="020F0502020204030204" pitchFamily="34" charset="0"/>
              </a:rPr>
              <a:t> o aggiunti </a:t>
            </a:r>
            <a:r>
              <a:rPr lang="it-IT" altLang="it-IT" sz="2400">
                <a:solidFill>
                  <a:srgbClr val="FF0000"/>
                </a:solidFill>
                <a:latin typeface="Calibri" panose="020F0502020204030204" pitchFamily="34" charset="0"/>
              </a:rPr>
              <a:t>(</a:t>
            </a:r>
            <a:r>
              <a:rPr lang="it-IT" altLang="it-IT" sz="2400" b="1">
                <a:solidFill>
                  <a:srgbClr val="FF0000"/>
                </a:solidFill>
                <a:latin typeface="Calibri" panose="020F0502020204030204" pitchFamily="34" charset="0"/>
              </a:rPr>
              <a:t>ANIONE, A </a:t>
            </a:r>
            <a:r>
              <a:rPr lang="it-IT" altLang="it-IT" sz="2400" b="1" baseline="30000">
                <a:solidFill>
                  <a:srgbClr val="FF0000"/>
                </a:solidFill>
                <a:latin typeface="Calibri" panose="020F0502020204030204" pitchFamily="34" charset="0"/>
              </a:rPr>
              <a:t>n-</a:t>
            </a:r>
            <a:r>
              <a:rPr lang="it-IT" altLang="it-IT" sz="2400">
                <a:solidFill>
                  <a:srgbClr val="FF0000"/>
                </a:solidFill>
                <a:latin typeface="Calibri" panose="020F0502020204030204" pitchFamily="34" charset="0"/>
              </a:rPr>
              <a:t>)</a:t>
            </a:r>
            <a:r>
              <a:rPr lang="it-IT" altLang="it-IT" sz="2400">
                <a:solidFill>
                  <a:srgbClr val="000000"/>
                </a:solidFill>
                <a:latin typeface="Calibri" panose="020F0502020204030204" pitchFamily="34" charset="0"/>
              </a:rPr>
              <a:t> uno o più elettroni. </a:t>
            </a:r>
          </a:p>
          <a:p>
            <a:pPr eaLnBrk="1" hangingPunct="1">
              <a:spcBef>
                <a:spcPct val="0"/>
              </a:spcBef>
              <a:buFontTx/>
              <a:buNone/>
            </a:pPr>
            <a:endParaRPr lang="it-IT" altLang="it-IT" sz="2400">
              <a:solidFill>
                <a:srgbClr val="000000"/>
              </a:solidFill>
              <a:latin typeface="Calibri" panose="020F0502020204030204" pitchFamily="34" charset="0"/>
            </a:endParaRPr>
          </a:p>
          <a:p>
            <a:pPr eaLnBrk="1" hangingPunct="1">
              <a:spcBef>
                <a:spcPct val="0"/>
              </a:spcBef>
              <a:buFontTx/>
              <a:buNone/>
            </a:pPr>
            <a:r>
              <a:rPr lang="it-IT" altLang="it-IT" sz="2400">
                <a:solidFill>
                  <a:srgbClr val="000000"/>
                </a:solidFill>
                <a:latin typeface="Calibri" panose="020F0502020204030204" pitchFamily="34" charset="0"/>
              </a:rPr>
              <a:t>	Ca</a:t>
            </a:r>
            <a:r>
              <a:rPr lang="it-IT" altLang="it-IT" sz="2400" baseline="30000">
                <a:solidFill>
                  <a:srgbClr val="000000"/>
                </a:solidFill>
                <a:latin typeface="Calibri" panose="020F0502020204030204" pitchFamily="34" charset="0"/>
              </a:rPr>
              <a:t>2+</a:t>
            </a:r>
            <a:r>
              <a:rPr lang="it-IT" altLang="it-IT" sz="2400">
                <a:solidFill>
                  <a:srgbClr val="000000"/>
                </a:solidFill>
                <a:latin typeface="Calibri" panose="020F0502020204030204" pitchFamily="34" charset="0"/>
              </a:rPr>
              <a:t>		Al</a:t>
            </a:r>
            <a:r>
              <a:rPr lang="it-IT" altLang="it-IT" sz="2400" baseline="30000">
                <a:solidFill>
                  <a:srgbClr val="000000"/>
                </a:solidFill>
                <a:latin typeface="Calibri" panose="020F0502020204030204" pitchFamily="34" charset="0"/>
              </a:rPr>
              <a:t>3+</a:t>
            </a:r>
            <a:r>
              <a:rPr lang="it-IT" altLang="it-IT" sz="2400">
                <a:solidFill>
                  <a:srgbClr val="000000"/>
                </a:solidFill>
                <a:latin typeface="Calibri" panose="020F0502020204030204" pitchFamily="34" charset="0"/>
              </a:rPr>
              <a:t>		Cl</a:t>
            </a:r>
            <a:r>
              <a:rPr lang="it-IT" altLang="it-IT" sz="2400" baseline="30000">
                <a:solidFill>
                  <a:srgbClr val="000000"/>
                </a:solidFill>
                <a:latin typeface="Calibri" panose="020F0502020204030204" pitchFamily="34" charset="0"/>
              </a:rPr>
              <a:t>-	</a:t>
            </a:r>
            <a:r>
              <a:rPr lang="it-IT" altLang="it-IT" sz="2400">
                <a:solidFill>
                  <a:srgbClr val="000000"/>
                </a:solidFill>
                <a:latin typeface="Calibri" panose="020F0502020204030204" pitchFamily="34" charset="0"/>
              </a:rPr>
              <a:t>	S</a:t>
            </a:r>
            <a:r>
              <a:rPr lang="it-IT" altLang="it-IT" sz="2400" baseline="30000">
                <a:solidFill>
                  <a:srgbClr val="000000"/>
                </a:solidFill>
                <a:latin typeface="Calibri" panose="020F0502020204030204" pitchFamily="34" charset="0"/>
              </a:rPr>
              <a:t>2-</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4"/>
          <p:cNvSpPr txBox="1">
            <a:spLocks noChangeArrowheads="1"/>
          </p:cNvSpPr>
          <p:nvPr/>
        </p:nvSpPr>
        <p:spPr bwMode="auto">
          <a:xfrm>
            <a:off x="304800" y="1735138"/>
            <a:ext cx="84582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lnSpc>
                <a:spcPct val="120000"/>
              </a:lnSpc>
              <a:spcBef>
                <a:spcPct val="0"/>
              </a:spcBef>
              <a:buFontTx/>
              <a:buNone/>
            </a:pPr>
            <a:r>
              <a:rPr lang="it-IT" altLang="it-IT" sz="2400" dirty="0">
                <a:solidFill>
                  <a:srgbClr val="000000"/>
                </a:solidFill>
                <a:latin typeface="Calibri" panose="020F0502020204030204" pitchFamily="34" charset="0"/>
              </a:rPr>
              <a:t>E' IL CRITERIO ORDINATORE DELLA </a:t>
            </a:r>
            <a:endParaRPr lang="it-IT" altLang="it-IT" sz="2400" dirty="0" smtClean="0">
              <a:solidFill>
                <a:srgbClr val="000000"/>
              </a:solidFill>
              <a:latin typeface="Calibri" panose="020F0502020204030204" pitchFamily="34" charset="0"/>
            </a:endParaRPr>
          </a:p>
          <a:p>
            <a:pPr algn="ctr" eaLnBrk="1" hangingPunct="1">
              <a:lnSpc>
                <a:spcPct val="120000"/>
              </a:lnSpc>
              <a:spcBef>
                <a:spcPct val="0"/>
              </a:spcBef>
              <a:buFontTx/>
              <a:buNone/>
            </a:pPr>
            <a:r>
              <a:rPr lang="it-IT" altLang="it-IT" sz="2400" u="sng" dirty="0" smtClean="0">
                <a:solidFill>
                  <a:srgbClr val="000000"/>
                </a:solidFill>
                <a:latin typeface="Calibri" panose="020F0502020204030204" pitchFamily="34" charset="0"/>
              </a:rPr>
              <a:t>TAVOLA </a:t>
            </a:r>
            <a:r>
              <a:rPr lang="it-IT" altLang="it-IT" sz="2400" u="sng" dirty="0">
                <a:solidFill>
                  <a:srgbClr val="000000"/>
                </a:solidFill>
                <a:latin typeface="Calibri" panose="020F0502020204030204" pitchFamily="34" charset="0"/>
              </a:rPr>
              <a:t>PERIODICA DEGLI ELEMENTI</a:t>
            </a:r>
            <a:endParaRPr lang="it-IT" altLang="it-IT" sz="2400" dirty="0">
              <a:solidFill>
                <a:srgbClr val="000000"/>
              </a:solidFill>
              <a:latin typeface="Calibri" panose="020F0502020204030204" pitchFamily="34" charset="0"/>
            </a:endParaRPr>
          </a:p>
        </p:txBody>
      </p:sp>
      <p:sp>
        <p:nvSpPr>
          <p:cNvPr id="34819" name="Text Box 5"/>
          <p:cNvSpPr txBox="1">
            <a:spLocks noChangeArrowheads="1"/>
          </p:cNvSpPr>
          <p:nvPr/>
        </p:nvSpPr>
        <p:spPr bwMode="auto">
          <a:xfrm>
            <a:off x="1528883" y="188913"/>
            <a:ext cx="6468822"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lnSpc>
                <a:spcPct val="140000"/>
              </a:lnSpc>
              <a:spcBef>
                <a:spcPct val="0"/>
              </a:spcBef>
              <a:buFontTx/>
              <a:buNone/>
            </a:pPr>
            <a:r>
              <a:rPr lang="it-IT" altLang="it-IT" b="1" dirty="0">
                <a:solidFill>
                  <a:srgbClr val="FF0000"/>
                </a:solidFill>
                <a:latin typeface="Calibri" panose="020F0502020204030204" pitchFamily="34" charset="0"/>
              </a:rPr>
              <a:t>Z</a:t>
            </a:r>
            <a:r>
              <a:rPr lang="it-IT" altLang="it-IT" dirty="0">
                <a:solidFill>
                  <a:srgbClr val="FF0000"/>
                </a:solidFill>
                <a:latin typeface="Calibri" panose="020F0502020204030204" pitchFamily="34" charset="0"/>
              </a:rPr>
              <a:t>: </a:t>
            </a:r>
            <a:r>
              <a:rPr lang="it-IT" altLang="it-IT" b="1" u="sng" dirty="0">
                <a:solidFill>
                  <a:srgbClr val="FF0000"/>
                </a:solidFill>
                <a:latin typeface="Calibri" panose="020F0502020204030204" pitchFamily="34" charset="0"/>
              </a:rPr>
              <a:t>numero atomico</a:t>
            </a:r>
            <a:r>
              <a:rPr lang="it-IT" altLang="it-IT" dirty="0">
                <a:solidFill>
                  <a:srgbClr val="000000"/>
                </a:solidFill>
                <a:latin typeface="Calibri" panose="020F0502020204030204" pitchFamily="34" charset="0"/>
              </a:rPr>
              <a:t> </a:t>
            </a:r>
          </a:p>
          <a:p>
            <a:pPr algn="ctr" eaLnBrk="1" hangingPunct="1">
              <a:lnSpc>
                <a:spcPct val="140000"/>
              </a:lnSpc>
              <a:spcBef>
                <a:spcPct val="0"/>
              </a:spcBef>
              <a:buFontTx/>
              <a:buNone/>
            </a:pPr>
            <a:r>
              <a:rPr lang="it-IT" altLang="it-IT" sz="2800" dirty="0">
                <a:solidFill>
                  <a:srgbClr val="000000"/>
                </a:solidFill>
                <a:latin typeface="Calibri" panose="020F0502020204030204" pitchFamily="34" charset="0"/>
              </a:rPr>
              <a:t>Numero di </a:t>
            </a:r>
            <a:r>
              <a:rPr lang="it-IT" altLang="it-IT" sz="2800" b="1" dirty="0">
                <a:solidFill>
                  <a:srgbClr val="000000"/>
                </a:solidFill>
                <a:latin typeface="Calibri" panose="020F0502020204030204" pitchFamily="34" charset="0"/>
              </a:rPr>
              <a:t>PROTONI</a:t>
            </a:r>
            <a:r>
              <a:rPr lang="it-IT" altLang="it-IT" sz="2800" dirty="0">
                <a:solidFill>
                  <a:srgbClr val="000000"/>
                </a:solidFill>
                <a:latin typeface="Calibri" panose="020F0502020204030204" pitchFamily="34" charset="0"/>
              </a:rPr>
              <a:t> contenuti in un atomo</a:t>
            </a:r>
          </a:p>
        </p:txBody>
      </p:sp>
      <p:sp>
        <p:nvSpPr>
          <p:cNvPr id="34820" name="Text Box 7"/>
          <p:cNvSpPr txBox="1">
            <a:spLocks noChangeArrowheads="1"/>
          </p:cNvSpPr>
          <p:nvPr/>
        </p:nvSpPr>
        <p:spPr bwMode="auto">
          <a:xfrm>
            <a:off x="308846" y="3188527"/>
            <a:ext cx="8496943"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lnSpc>
                <a:spcPct val="130000"/>
              </a:lnSpc>
              <a:spcBef>
                <a:spcPct val="0"/>
              </a:spcBef>
              <a:buFontTx/>
              <a:buNone/>
            </a:pPr>
            <a:r>
              <a:rPr lang="it-IT" altLang="it-IT" b="1" dirty="0">
                <a:solidFill>
                  <a:srgbClr val="FF0000"/>
                </a:solidFill>
                <a:latin typeface="Calibri" panose="020F0502020204030204" pitchFamily="34" charset="0"/>
              </a:rPr>
              <a:t>A</a:t>
            </a:r>
            <a:r>
              <a:rPr lang="it-IT" altLang="it-IT" dirty="0">
                <a:solidFill>
                  <a:srgbClr val="FF0000"/>
                </a:solidFill>
                <a:latin typeface="Calibri" panose="020F0502020204030204" pitchFamily="34" charset="0"/>
              </a:rPr>
              <a:t>: </a:t>
            </a:r>
            <a:r>
              <a:rPr lang="it-IT" altLang="it-IT" b="1" u="sng" dirty="0">
                <a:solidFill>
                  <a:srgbClr val="FF0000"/>
                </a:solidFill>
                <a:latin typeface="Calibri" panose="020F0502020204030204" pitchFamily="34" charset="0"/>
              </a:rPr>
              <a:t>numero di massa</a:t>
            </a:r>
            <a:r>
              <a:rPr lang="it-IT" altLang="it-IT" dirty="0">
                <a:solidFill>
                  <a:srgbClr val="000000"/>
                </a:solidFill>
                <a:latin typeface="Calibri" panose="020F0502020204030204" pitchFamily="34" charset="0"/>
              </a:rPr>
              <a:t> </a:t>
            </a:r>
          </a:p>
          <a:p>
            <a:pPr algn="ctr" eaLnBrk="1" hangingPunct="1">
              <a:lnSpc>
                <a:spcPct val="130000"/>
              </a:lnSpc>
              <a:spcBef>
                <a:spcPct val="0"/>
              </a:spcBef>
              <a:buFontTx/>
              <a:buNone/>
            </a:pPr>
            <a:r>
              <a:rPr lang="it-IT" altLang="it-IT" sz="2800" dirty="0">
                <a:solidFill>
                  <a:srgbClr val="000000"/>
                </a:solidFill>
                <a:latin typeface="Calibri" panose="020F0502020204030204" pitchFamily="34" charset="0"/>
              </a:rPr>
              <a:t>Numero di </a:t>
            </a:r>
            <a:r>
              <a:rPr lang="it-IT" altLang="it-IT" sz="2800" b="1" dirty="0">
                <a:solidFill>
                  <a:srgbClr val="000000"/>
                </a:solidFill>
                <a:latin typeface="Calibri" panose="020F0502020204030204" pitchFamily="34" charset="0"/>
              </a:rPr>
              <a:t>PROTONI</a:t>
            </a:r>
            <a:r>
              <a:rPr lang="it-IT" altLang="it-IT" sz="2800" dirty="0">
                <a:solidFill>
                  <a:srgbClr val="000000"/>
                </a:solidFill>
                <a:latin typeface="Calibri" panose="020F0502020204030204" pitchFamily="34" charset="0"/>
              </a:rPr>
              <a:t> </a:t>
            </a:r>
            <a:r>
              <a:rPr lang="it-IT" altLang="it-IT" sz="2800" dirty="0" smtClean="0">
                <a:solidFill>
                  <a:srgbClr val="000000"/>
                </a:solidFill>
                <a:latin typeface="Calibri" panose="020F0502020204030204" pitchFamily="34" charset="0"/>
              </a:rPr>
              <a:t>+ </a:t>
            </a:r>
            <a:r>
              <a:rPr lang="it-IT" altLang="it-IT" sz="2800" b="1" dirty="0">
                <a:solidFill>
                  <a:srgbClr val="000000"/>
                </a:solidFill>
                <a:latin typeface="Calibri" panose="020F0502020204030204" pitchFamily="34" charset="0"/>
              </a:rPr>
              <a:t>NEUTRONI</a:t>
            </a:r>
            <a:r>
              <a:rPr lang="it-IT" altLang="it-IT" sz="2800" dirty="0">
                <a:solidFill>
                  <a:srgbClr val="000000"/>
                </a:solidFill>
                <a:latin typeface="Calibri" panose="020F0502020204030204" pitchFamily="34" charset="0"/>
              </a:rPr>
              <a:t> contenuti in un atomo</a:t>
            </a:r>
          </a:p>
        </p:txBody>
      </p:sp>
      <p:grpSp>
        <p:nvGrpSpPr>
          <p:cNvPr id="34821" name="Group 9"/>
          <p:cNvGrpSpPr>
            <a:grpSpLocks/>
          </p:cNvGrpSpPr>
          <p:nvPr/>
        </p:nvGrpSpPr>
        <p:grpSpPr bwMode="auto">
          <a:xfrm>
            <a:off x="2133600" y="4903788"/>
            <a:ext cx="5591175" cy="1116012"/>
            <a:chOff x="1344" y="2897"/>
            <a:chExt cx="2982" cy="703"/>
          </a:xfrm>
        </p:grpSpPr>
        <p:graphicFrame>
          <p:nvGraphicFramePr>
            <p:cNvPr id="34822" name="Object 3"/>
            <p:cNvGraphicFramePr>
              <a:graphicFrameLocks noChangeAspect="1"/>
            </p:cNvGraphicFramePr>
            <p:nvPr/>
          </p:nvGraphicFramePr>
          <p:xfrm>
            <a:off x="1344" y="2928"/>
            <a:ext cx="726" cy="658"/>
          </p:xfrm>
          <a:graphic>
            <a:graphicData uri="http://schemas.openxmlformats.org/presentationml/2006/ole">
              <mc:AlternateContent xmlns:mc="http://schemas.openxmlformats.org/markup-compatibility/2006">
                <mc:Choice xmlns:v="urn:schemas-microsoft-com:vml" Requires="v">
                  <p:oleObj spid="_x0000_s34888" name="Equation" r:id="rId3" imgW="393359" imgH="355292" progId="Equation.3">
                    <p:embed/>
                  </p:oleObj>
                </mc:Choice>
                <mc:Fallback>
                  <p:oleObj name="Equation" r:id="rId3" imgW="393359" imgH="355292"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4" y="2928"/>
                          <a:ext cx="726" cy="658"/>
                        </a:xfrm>
                        <a:prstGeom prst="rect">
                          <a:avLst/>
                        </a:prstGeom>
                        <a:solidFill>
                          <a:srgbClr val="FFCC66"/>
                        </a:solidFill>
                        <a:ln w="9525">
                          <a:solidFill>
                            <a:schemeClr val="tx1"/>
                          </a:solidFill>
                          <a:miter lim="800000"/>
                          <a:headEnd/>
                          <a:tailEnd/>
                        </a:ln>
                      </p:spPr>
                    </p:pic>
                  </p:oleObj>
                </mc:Fallback>
              </mc:AlternateContent>
            </a:graphicData>
          </a:graphic>
        </p:graphicFrame>
        <p:graphicFrame>
          <p:nvGraphicFramePr>
            <p:cNvPr id="34823" name="Object 8"/>
            <p:cNvGraphicFramePr>
              <a:graphicFrameLocks noChangeAspect="1"/>
            </p:cNvGraphicFramePr>
            <p:nvPr/>
          </p:nvGraphicFramePr>
          <p:xfrm>
            <a:off x="3600" y="2897"/>
            <a:ext cx="726" cy="703"/>
          </p:xfrm>
          <a:graphic>
            <a:graphicData uri="http://schemas.openxmlformats.org/presentationml/2006/ole">
              <mc:AlternateContent xmlns:mc="http://schemas.openxmlformats.org/markup-compatibility/2006">
                <mc:Choice xmlns:v="urn:schemas-microsoft-com:vml" Requires="v">
                  <p:oleObj spid="_x0000_s34889" name="Equation" r:id="rId5" imgW="368140" imgH="355446" progId="Equation.3">
                    <p:embed/>
                  </p:oleObj>
                </mc:Choice>
                <mc:Fallback>
                  <p:oleObj name="Equation" r:id="rId5" imgW="368140" imgH="355446"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0" y="2897"/>
                          <a:ext cx="726" cy="703"/>
                        </a:xfrm>
                        <a:prstGeom prst="rect">
                          <a:avLst/>
                        </a:prstGeom>
                        <a:solidFill>
                          <a:srgbClr val="FFCC66"/>
                        </a:solidFill>
                        <a:ln w="9525">
                          <a:solidFill>
                            <a:schemeClr val="tx1"/>
                          </a:solidFill>
                          <a:miter lim="800000"/>
                          <a:headEnd/>
                          <a:tailEnd/>
                        </a:ln>
                      </p:spPr>
                    </p:pic>
                  </p:oleObj>
                </mc:Fallback>
              </mc:AlternateContent>
            </a:graphicData>
          </a:graphic>
        </p:graphicFrame>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Risultati immagini per tavola periodica con numeri di ossidazio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88640"/>
            <a:ext cx="8315325" cy="588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061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Rot="1" noChangeArrowheads="1"/>
          </p:cNvSpPr>
          <p:nvPr/>
        </p:nvSpPr>
        <p:spPr bwMode="auto">
          <a:xfrm>
            <a:off x="457200" y="125413"/>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4000" dirty="0">
                <a:solidFill>
                  <a:srgbClr val="CC3300"/>
                </a:solidFill>
                <a:latin typeface="Calibri" panose="020F0502020204030204" pitchFamily="34" charset="0"/>
              </a:rPr>
              <a:t>Programma del corso</a:t>
            </a:r>
          </a:p>
        </p:txBody>
      </p:sp>
      <p:sp>
        <p:nvSpPr>
          <p:cNvPr id="15363" name="Rectangle 3"/>
          <p:cNvSpPr>
            <a:spLocks noChangeArrowheads="1"/>
          </p:cNvSpPr>
          <p:nvPr/>
        </p:nvSpPr>
        <p:spPr bwMode="auto">
          <a:xfrm>
            <a:off x="457200" y="1196975"/>
            <a:ext cx="8229600"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it-IT" altLang="it-IT" sz="2000" b="1" dirty="0">
                <a:latin typeface="Calibri" panose="020F0502020204030204" pitchFamily="34" charset="0"/>
              </a:rPr>
              <a:t>La teoria atomica della materia: </a:t>
            </a:r>
            <a:r>
              <a:rPr lang="it-IT" altLang="it-IT" sz="2000" dirty="0">
                <a:latin typeface="Calibri" panose="020F0502020204030204" pitchFamily="34" charset="0"/>
              </a:rPr>
              <a:t>struttura dell’atomo. Tavola periodica degli elementi.</a:t>
            </a:r>
          </a:p>
          <a:p>
            <a:pPr algn="just" eaLnBrk="1" hangingPunct="1">
              <a:spcBef>
                <a:spcPct val="0"/>
              </a:spcBef>
            </a:pPr>
            <a:endParaRPr lang="it-IT" altLang="it-IT" sz="2000" dirty="0">
              <a:latin typeface="Calibri" panose="020F0502020204030204" pitchFamily="34" charset="0"/>
            </a:endParaRPr>
          </a:p>
          <a:p>
            <a:pPr algn="just" eaLnBrk="1" hangingPunct="1">
              <a:spcBef>
                <a:spcPct val="0"/>
              </a:spcBef>
              <a:buFontTx/>
              <a:buNone/>
            </a:pPr>
            <a:r>
              <a:rPr lang="it-IT" altLang="it-IT" sz="2000" b="1" dirty="0">
                <a:latin typeface="Calibri" panose="020F0502020204030204" pitchFamily="34" charset="0"/>
              </a:rPr>
              <a:t>Il legame chimico: </a:t>
            </a:r>
            <a:r>
              <a:rPr lang="it-IT" altLang="it-IT" sz="2000" dirty="0">
                <a:latin typeface="Calibri" panose="020F0502020204030204" pitchFamily="34" charset="0"/>
              </a:rPr>
              <a:t>interpretazione teorica del legame chimico. Legame ionico, covalente, metallico, a idrogeno.</a:t>
            </a:r>
          </a:p>
          <a:p>
            <a:pPr algn="just" eaLnBrk="1" hangingPunct="1">
              <a:spcBef>
                <a:spcPct val="0"/>
              </a:spcBef>
            </a:pPr>
            <a:endParaRPr lang="it-IT" altLang="it-IT" sz="2000" dirty="0">
              <a:latin typeface="Calibri" panose="020F0502020204030204" pitchFamily="34" charset="0"/>
            </a:endParaRPr>
          </a:p>
          <a:p>
            <a:pPr algn="just" eaLnBrk="1" hangingPunct="1">
              <a:lnSpc>
                <a:spcPct val="90000"/>
              </a:lnSpc>
              <a:buFontTx/>
              <a:buNone/>
            </a:pPr>
            <a:r>
              <a:rPr lang="it-IT" altLang="it-IT" sz="2000" b="1" dirty="0">
                <a:latin typeface="Calibri" panose="020F0502020204030204" pitchFamily="34" charset="0"/>
              </a:rPr>
              <a:t>Stechiometria: </a:t>
            </a:r>
            <a:r>
              <a:rPr lang="it-IT" altLang="it-IT" sz="2000" dirty="0">
                <a:latin typeface="Calibri" panose="020F0502020204030204" pitchFamily="34" charset="0"/>
              </a:rPr>
              <a:t>Nomenclatura dei composti inorganici. Bilanciamento delle reazioni chimiche: reazioni di salificazione e di ossidoriduzione.</a:t>
            </a:r>
          </a:p>
          <a:p>
            <a:pPr algn="just" eaLnBrk="1" hangingPunct="1">
              <a:spcBef>
                <a:spcPct val="0"/>
              </a:spcBef>
              <a:buFontTx/>
              <a:buNone/>
            </a:pPr>
            <a:endParaRPr lang="it-IT" altLang="it-IT" sz="2000" dirty="0">
              <a:latin typeface="Calibri" panose="020F0502020204030204" pitchFamily="34" charset="0"/>
            </a:endParaRPr>
          </a:p>
          <a:p>
            <a:pPr algn="just" eaLnBrk="1" hangingPunct="1">
              <a:spcBef>
                <a:spcPct val="0"/>
              </a:spcBef>
              <a:buFontTx/>
              <a:buNone/>
            </a:pPr>
            <a:r>
              <a:rPr lang="it-IT" altLang="it-IT" sz="2000" b="1" dirty="0">
                <a:latin typeface="Calibri" panose="020F0502020204030204" pitchFamily="34" charset="0"/>
              </a:rPr>
              <a:t>Gli stati di aggregazione: </a:t>
            </a:r>
            <a:r>
              <a:rPr lang="it-IT" altLang="it-IT" sz="2000" dirty="0">
                <a:latin typeface="Calibri" panose="020F0502020204030204" pitchFamily="34" charset="0"/>
              </a:rPr>
              <a:t>stato solido, stato liquido, stato gassoso</a:t>
            </a:r>
          </a:p>
          <a:p>
            <a:pPr algn="just" eaLnBrk="1" hangingPunct="1">
              <a:spcBef>
                <a:spcPct val="0"/>
              </a:spcBef>
            </a:pPr>
            <a:endParaRPr lang="it-IT" altLang="it-IT" sz="2000" dirty="0">
              <a:latin typeface="Calibri" panose="020F0502020204030204" pitchFamily="34" charset="0"/>
            </a:endParaRPr>
          </a:p>
          <a:p>
            <a:pPr algn="just" eaLnBrk="1" hangingPunct="1">
              <a:spcBef>
                <a:spcPct val="0"/>
              </a:spcBef>
              <a:buFontTx/>
              <a:buNone/>
            </a:pPr>
            <a:r>
              <a:rPr lang="it-IT" altLang="it-IT" sz="2000" b="1" dirty="0">
                <a:latin typeface="Calibri" panose="020F0502020204030204" pitchFamily="34" charset="0"/>
              </a:rPr>
              <a:t>Le soluzioni: </a:t>
            </a:r>
            <a:r>
              <a:rPr lang="it-IT" altLang="it-IT" sz="2000" dirty="0">
                <a:latin typeface="Calibri" panose="020F0502020204030204" pitchFamily="34" charset="0"/>
              </a:rPr>
              <a:t>definizione e proprietà</a:t>
            </a:r>
            <a:endParaRPr lang="it-IT" altLang="it-IT" sz="2000" b="1" dirty="0">
              <a:latin typeface="Calibri" panose="020F0502020204030204" pitchFamily="34" charset="0"/>
            </a:endParaRPr>
          </a:p>
          <a:p>
            <a:pPr algn="just" eaLnBrk="1" hangingPunct="1">
              <a:lnSpc>
                <a:spcPct val="140000"/>
              </a:lnSpc>
              <a:spcBef>
                <a:spcPct val="0"/>
              </a:spcBef>
              <a:buFontTx/>
              <a:buNone/>
            </a:pPr>
            <a:r>
              <a:rPr lang="it-IT" altLang="it-IT" sz="2000" b="1" dirty="0">
                <a:latin typeface="Calibri" panose="020F0502020204030204" pitchFamily="34" charset="0"/>
              </a:rPr>
              <a:t>La termodinamica</a:t>
            </a:r>
            <a:r>
              <a:rPr lang="it-IT" altLang="it-IT" sz="2000" dirty="0">
                <a:latin typeface="Calibri" panose="020F0502020204030204" pitchFamily="34" charset="0"/>
              </a:rPr>
              <a:t>: primo, secondo e terzo principio della termodinamica. Criterio   di spontaneità di una reazione chimica. </a:t>
            </a:r>
          </a:p>
          <a:p>
            <a:pPr algn="just" eaLnBrk="1" hangingPunct="1">
              <a:lnSpc>
                <a:spcPct val="140000"/>
              </a:lnSpc>
              <a:spcBef>
                <a:spcPct val="0"/>
              </a:spcBef>
              <a:buFontTx/>
              <a:buNone/>
            </a:pPr>
            <a:r>
              <a:rPr lang="it-IT" altLang="it-IT" sz="2000" b="1" dirty="0">
                <a:latin typeface="Calibri" panose="020F0502020204030204" pitchFamily="34" charset="0"/>
              </a:rPr>
              <a:t>Equilibrio chimico: </a:t>
            </a:r>
            <a:r>
              <a:rPr lang="it-IT" altLang="it-IT" sz="2000" dirty="0">
                <a:latin typeface="Calibri" panose="020F0502020204030204" pitchFamily="34" charset="0"/>
              </a:rPr>
              <a:t>costante di equilibrio. Fattori che influenzano l’equilibrio chimico. Equilibrio tra fasi.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5"/>
          <p:cNvSpPr>
            <a:spLocks noChangeArrowheads="1"/>
          </p:cNvSpPr>
          <p:nvPr/>
        </p:nvSpPr>
        <p:spPr bwMode="auto">
          <a:xfrm>
            <a:off x="3276600" y="2420938"/>
            <a:ext cx="2667000" cy="685800"/>
          </a:xfrm>
          <a:prstGeom prst="downArrowCallout">
            <a:avLst>
              <a:gd name="adj1" fmla="val 97222"/>
              <a:gd name="adj2" fmla="val 97222"/>
              <a:gd name="adj3" fmla="val 16667"/>
              <a:gd name="adj4" fmla="val 66667"/>
            </a:avLst>
          </a:prstGeom>
          <a:solidFill>
            <a:srgbClr val="FFCC66"/>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it-IT" altLang="it-IT" sz="1000">
              <a:solidFill>
                <a:srgbClr val="000000"/>
              </a:solidFill>
              <a:latin typeface="Calibri" panose="020F0502020204030204" pitchFamily="34" charset="0"/>
            </a:endParaRPr>
          </a:p>
        </p:txBody>
      </p:sp>
      <p:grpSp>
        <p:nvGrpSpPr>
          <p:cNvPr id="36867" name="Group 10"/>
          <p:cNvGrpSpPr>
            <a:grpSpLocks/>
          </p:cNvGrpSpPr>
          <p:nvPr/>
        </p:nvGrpSpPr>
        <p:grpSpPr bwMode="auto">
          <a:xfrm>
            <a:off x="395288" y="223838"/>
            <a:ext cx="8382000" cy="2619376"/>
            <a:chOff x="384" y="230"/>
            <a:chExt cx="5280" cy="1650"/>
          </a:xfrm>
        </p:grpSpPr>
        <p:sp>
          <p:nvSpPr>
            <p:cNvPr id="36872" name="Rectangle 2"/>
            <p:cNvSpPr>
              <a:spLocks noChangeArrowheads="1"/>
            </p:cNvSpPr>
            <p:nvPr/>
          </p:nvSpPr>
          <p:spPr bwMode="auto">
            <a:xfrm>
              <a:off x="1612" y="230"/>
              <a:ext cx="2824" cy="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lnSpc>
                  <a:spcPct val="120000"/>
                </a:lnSpc>
                <a:spcBef>
                  <a:spcPct val="0"/>
                </a:spcBef>
                <a:buFontTx/>
                <a:buNone/>
              </a:pPr>
              <a:r>
                <a:rPr lang="it-IT" altLang="it-IT" b="1" u="sng" dirty="0" smtClean="0">
                  <a:solidFill>
                    <a:srgbClr val="FF0000"/>
                  </a:solidFill>
                  <a:latin typeface="Calibri" panose="020F0502020204030204" pitchFamily="34" charset="0"/>
                </a:rPr>
                <a:t>PESO ATOMICO</a:t>
              </a:r>
              <a:endParaRPr lang="it-IT" altLang="it-IT" b="1" u="sng" dirty="0">
                <a:solidFill>
                  <a:srgbClr val="FF0000"/>
                </a:solidFill>
                <a:latin typeface="Calibri" panose="020F0502020204030204" pitchFamily="34" charset="0"/>
              </a:endParaRPr>
            </a:p>
            <a:p>
              <a:pPr algn="ctr" eaLnBrk="1" hangingPunct="1">
                <a:lnSpc>
                  <a:spcPct val="120000"/>
                </a:lnSpc>
                <a:spcBef>
                  <a:spcPct val="0"/>
                </a:spcBef>
                <a:buFontTx/>
                <a:buNone/>
              </a:pPr>
              <a:r>
                <a:rPr lang="it-IT" altLang="it-IT" b="1" dirty="0">
                  <a:solidFill>
                    <a:srgbClr val="FF0000"/>
                  </a:solidFill>
                  <a:latin typeface="Calibri" panose="020F0502020204030204" pitchFamily="34" charset="0"/>
                </a:rPr>
                <a:t>(Massa Atomica Relativa)</a:t>
              </a:r>
            </a:p>
          </p:txBody>
        </p:sp>
        <p:sp>
          <p:nvSpPr>
            <p:cNvPr id="36873" name="Text Box 3"/>
            <p:cNvSpPr txBox="1">
              <a:spLocks noChangeArrowheads="1"/>
            </p:cNvSpPr>
            <p:nvPr/>
          </p:nvSpPr>
          <p:spPr bwMode="auto">
            <a:xfrm>
              <a:off x="384" y="1008"/>
              <a:ext cx="5280" cy="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a:solidFill>
                    <a:srgbClr val="000000"/>
                  </a:solidFill>
                  <a:latin typeface="Calibri" panose="020F0502020204030204" pitchFamily="34" charset="0"/>
                </a:rPr>
                <a:t>Rapporto tra la massa media per atomo dell’elemento considerato (espressa in Kg) e una massa scelta arbitrariamente come     </a:t>
              </a:r>
            </a:p>
            <a:p>
              <a:pPr algn="ctr" eaLnBrk="1" hangingPunct="1">
                <a:spcBef>
                  <a:spcPct val="50000"/>
                </a:spcBef>
                <a:buFontTx/>
                <a:buNone/>
              </a:pPr>
              <a:r>
                <a:rPr lang="it-IT" altLang="it-IT" sz="2400">
                  <a:solidFill>
                    <a:srgbClr val="000000"/>
                  </a:solidFill>
                  <a:latin typeface="Calibri" panose="020F0502020204030204" pitchFamily="34" charset="0"/>
                </a:rPr>
                <a:t> </a:t>
              </a:r>
              <a:r>
                <a:rPr lang="it-IT" altLang="it-IT" sz="2400" b="1">
                  <a:solidFill>
                    <a:srgbClr val="000000"/>
                  </a:solidFill>
                  <a:latin typeface="Calibri" panose="020F0502020204030204" pitchFamily="34" charset="0"/>
                </a:rPr>
                <a:t>massa unitaria</a:t>
              </a:r>
            </a:p>
          </p:txBody>
        </p:sp>
      </p:grpSp>
      <p:sp>
        <p:nvSpPr>
          <p:cNvPr id="36868" name="Rectangle 6"/>
          <p:cNvSpPr>
            <a:spLocks noChangeArrowheads="1"/>
          </p:cNvSpPr>
          <p:nvPr/>
        </p:nvSpPr>
        <p:spPr bwMode="auto">
          <a:xfrm>
            <a:off x="1387475" y="3357563"/>
            <a:ext cx="72927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b="1" dirty="0" err="1">
                <a:solidFill>
                  <a:srgbClr val="000000"/>
                </a:solidFill>
                <a:latin typeface="Calibri" panose="020F0502020204030204" pitchFamily="34" charset="0"/>
              </a:rPr>
              <a:t>u.m.a</a:t>
            </a:r>
            <a:r>
              <a:rPr lang="it-IT" altLang="it-IT" sz="2400" b="1" dirty="0">
                <a:solidFill>
                  <a:srgbClr val="000000"/>
                </a:solidFill>
                <a:latin typeface="Calibri" panose="020F0502020204030204" pitchFamily="34" charset="0"/>
              </a:rPr>
              <a:t>., unità di massa atomica:</a:t>
            </a:r>
            <a:r>
              <a:rPr lang="it-IT" altLang="it-IT" sz="2400" dirty="0">
                <a:solidFill>
                  <a:srgbClr val="000000"/>
                </a:solidFill>
                <a:latin typeface="Calibri" panose="020F0502020204030204" pitchFamily="34" charset="0"/>
              </a:rPr>
              <a:t> dodicesima parte del </a:t>
            </a:r>
            <a:r>
              <a:rPr lang="it-IT" altLang="it-IT" sz="2400" baseline="30000" dirty="0">
                <a:solidFill>
                  <a:srgbClr val="000000"/>
                </a:solidFill>
                <a:latin typeface="Calibri" panose="020F0502020204030204" pitchFamily="34" charset="0"/>
              </a:rPr>
              <a:t>12</a:t>
            </a:r>
            <a:r>
              <a:rPr lang="it-IT" altLang="it-IT" sz="2400" dirty="0">
                <a:solidFill>
                  <a:srgbClr val="000000"/>
                </a:solidFill>
                <a:latin typeface="Calibri" panose="020F0502020204030204" pitchFamily="34" charset="0"/>
              </a:rPr>
              <a:t>C</a:t>
            </a:r>
          </a:p>
        </p:txBody>
      </p:sp>
      <p:grpSp>
        <p:nvGrpSpPr>
          <p:cNvPr id="36869" name="Group 15"/>
          <p:cNvGrpSpPr>
            <a:grpSpLocks/>
          </p:cNvGrpSpPr>
          <p:nvPr/>
        </p:nvGrpSpPr>
        <p:grpSpPr bwMode="auto">
          <a:xfrm>
            <a:off x="1184275" y="4508500"/>
            <a:ext cx="7162800" cy="1308100"/>
            <a:chOff x="835" y="2845"/>
            <a:chExt cx="4512" cy="824"/>
          </a:xfrm>
        </p:grpSpPr>
        <p:sp>
          <p:nvSpPr>
            <p:cNvPr id="36870" name="Rectangle 8"/>
            <p:cNvSpPr>
              <a:spLocks noChangeArrowheads="1"/>
            </p:cNvSpPr>
            <p:nvPr/>
          </p:nvSpPr>
          <p:spPr bwMode="auto">
            <a:xfrm>
              <a:off x="1690" y="2845"/>
              <a:ext cx="2764" cy="816"/>
            </a:xfrm>
            <a:prstGeom prst="rect">
              <a:avLst/>
            </a:prstGeom>
            <a:solidFill>
              <a:srgbClr val="FF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it-IT" altLang="it-IT" sz="1000">
                <a:solidFill>
                  <a:srgbClr val="000000"/>
                </a:solidFill>
                <a:latin typeface="Calibri" panose="020F0502020204030204" pitchFamily="34" charset="0"/>
              </a:endParaRPr>
            </a:p>
          </p:txBody>
        </p:sp>
        <p:sp>
          <p:nvSpPr>
            <p:cNvPr id="36871" name="Text Box 7"/>
            <p:cNvSpPr txBox="1">
              <a:spLocks noChangeArrowheads="1"/>
            </p:cNvSpPr>
            <p:nvPr/>
          </p:nvSpPr>
          <p:spPr bwMode="auto">
            <a:xfrm>
              <a:off x="835" y="2890"/>
              <a:ext cx="4512" cy="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lnSpc>
                  <a:spcPct val="70000"/>
                </a:lnSpc>
                <a:spcBef>
                  <a:spcPct val="50000"/>
                </a:spcBef>
                <a:buFontTx/>
                <a:buNone/>
              </a:pPr>
              <a:r>
                <a:rPr lang="it-IT" altLang="it-IT" sz="2400" dirty="0">
                  <a:solidFill>
                    <a:srgbClr val="000000"/>
                  </a:solidFill>
                  <a:latin typeface="Calibri" panose="020F0502020204030204" pitchFamily="34" charset="0"/>
                </a:rPr>
                <a:t>Peso relativo, non assoluto; </a:t>
              </a:r>
            </a:p>
            <a:p>
              <a:pPr algn="ctr" eaLnBrk="1" hangingPunct="1">
                <a:lnSpc>
                  <a:spcPct val="70000"/>
                </a:lnSpc>
                <a:spcBef>
                  <a:spcPct val="50000"/>
                </a:spcBef>
                <a:buFontTx/>
                <a:buNone/>
              </a:pPr>
              <a:r>
                <a:rPr lang="it-IT" altLang="it-IT" sz="2400" dirty="0">
                  <a:solidFill>
                    <a:srgbClr val="000000"/>
                  </a:solidFill>
                  <a:latin typeface="Calibri" panose="020F0502020204030204" pitchFamily="34" charset="0"/>
                </a:rPr>
                <a:t>numero puro, adimensionale, </a:t>
              </a:r>
            </a:p>
            <a:p>
              <a:pPr algn="ctr" eaLnBrk="1" hangingPunct="1">
                <a:lnSpc>
                  <a:spcPct val="70000"/>
                </a:lnSpc>
                <a:spcBef>
                  <a:spcPct val="50000"/>
                </a:spcBef>
                <a:buFontTx/>
                <a:buNone/>
              </a:pPr>
              <a:r>
                <a:rPr lang="it-IT" altLang="it-IT" sz="2400" dirty="0">
                  <a:solidFill>
                    <a:srgbClr val="000000"/>
                  </a:solidFill>
                  <a:latin typeface="Calibri" panose="020F0502020204030204" pitchFamily="34" charset="0"/>
                </a:rPr>
                <a:t>media pesata</a:t>
              </a:r>
            </a:p>
          </p:txBody>
        </p:sp>
      </p:grpSp>
      <p:sp>
        <p:nvSpPr>
          <p:cNvPr id="10" name="Rectangle 6"/>
          <p:cNvSpPr>
            <a:spLocks noChangeArrowheads="1"/>
          </p:cNvSpPr>
          <p:nvPr/>
        </p:nvSpPr>
        <p:spPr bwMode="auto">
          <a:xfrm>
            <a:off x="2915816" y="3836068"/>
            <a:ext cx="31293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b="1" dirty="0" err="1">
                <a:solidFill>
                  <a:srgbClr val="000000"/>
                </a:solidFill>
                <a:latin typeface="Calibri" panose="020F0502020204030204" pitchFamily="34" charset="0"/>
              </a:rPr>
              <a:t>u.m.a</a:t>
            </a:r>
            <a:r>
              <a:rPr lang="it-IT" altLang="it-IT" sz="2400" b="1" dirty="0" smtClean="0">
                <a:solidFill>
                  <a:srgbClr val="000000"/>
                </a:solidFill>
                <a:latin typeface="Calibri" panose="020F0502020204030204" pitchFamily="34" charset="0"/>
              </a:rPr>
              <a:t>. =  1.66 x 10</a:t>
            </a:r>
            <a:r>
              <a:rPr lang="it-IT" altLang="it-IT" sz="2400" b="1" baseline="30000" dirty="0" smtClean="0">
                <a:solidFill>
                  <a:srgbClr val="000000"/>
                </a:solidFill>
                <a:latin typeface="Calibri" panose="020F0502020204030204" pitchFamily="34" charset="0"/>
              </a:rPr>
              <a:t>-27</a:t>
            </a:r>
            <a:r>
              <a:rPr lang="it-IT" altLang="it-IT" sz="2400" b="1" dirty="0" smtClean="0">
                <a:solidFill>
                  <a:srgbClr val="000000"/>
                </a:solidFill>
                <a:latin typeface="Calibri" panose="020F0502020204030204" pitchFamily="34" charset="0"/>
              </a:rPr>
              <a:t> kg</a:t>
            </a:r>
            <a:endParaRPr lang="it-IT" altLang="it-IT" sz="2400" dirty="0">
              <a:solidFill>
                <a:srgbClr val="00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idrogeno"/>
          <p:cNvPicPr>
            <a:picLocks noChangeAspect="1" noChangeArrowheads="1"/>
          </p:cNvPicPr>
          <p:nvPr/>
        </p:nvPicPr>
        <p:blipFill>
          <a:blip r:embed="rId3">
            <a:extLst>
              <a:ext uri="{28A0092B-C50C-407E-A947-70E740481C1C}">
                <a14:useLocalDpi xmlns:a14="http://schemas.microsoft.com/office/drawing/2010/main" val="0"/>
              </a:ext>
            </a:extLst>
          </a:blip>
          <a:srcRect l="-5249" b="19685"/>
          <a:stretch>
            <a:fillRect/>
          </a:stretch>
        </p:blipFill>
        <p:spPr bwMode="auto">
          <a:xfrm>
            <a:off x="6060498" y="3808423"/>
            <a:ext cx="2516411" cy="1706067"/>
          </a:xfrm>
          <a:prstGeom prst="rect">
            <a:avLst/>
          </a:prstGeom>
          <a:solidFill>
            <a:schemeClr val="bg1"/>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7891" name="Text Box 5"/>
          <p:cNvSpPr txBox="1">
            <a:spLocks noChangeArrowheads="1"/>
          </p:cNvSpPr>
          <p:nvPr/>
        </p:nvSpPr>
        <p:spPr bwMode="auto">
          <a:xfrm>
            <a:off x="539750" y="3933825"/>
            <a:ext cx="525621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a:solidFill>
                  <a:srgbClr val="000000"/>
                </a:solidFill>
                <a:latin typeface="Calibri" panose="020F0502020204030204" pitchFamily="34" charset="0"/>
              </a:rPr>
              <a:t>Sulla tavola periodica è riportato il numero di massa corrispondente alla </a:t>
            </a:r>
            <a:r>
              <a:rPr lang="it-IT" altLang="it-IT" sz="2400" u="sng">
                <a:solidFill>
                  <a:srgbClr val="000000"/>
                </a:solidFill>
                <a:latin typeface="Calibri" panose="020F0502020204030204" pitchFamily="34" charset="0"/>
              </a:rPr>
              <a:t>composizione isotopica geonormale</a:t>
            </a:r>
            <a:r>
              <a:rPr lang="it-IT" altLang="it-IT" sz="2400">
                <a:solidFill>
                  <a:srgbClr val="000000"/>
                </a:solidFill>
                <a:latin typeface="Calibri" panose="020F0502020204030204" pitchFamily="34" charset="0"/>
              </a:rPr>
              <a:t> dell'elemento</a:t>
            </a:r>
            <a:r>
              <a:rPr lang="it-IT" altLang="it-IT" sz="2400" b="1">
                <a:solidFill>
                  <a:srgbClr val="000000"/>
                </a:solidFill>
                <a:latin typeface="Calibri" panose="020F0502020204030204" pitchFamily="34" charset="0"/>
              </a:rPr>
              <a:t>.</a:t>
            </a:r>
            <a:endParaRPr lang="it-IT" altLang="it-IT" sz="2400">
              <a:solidFill>
                <a:srgbClr val="000000"/>
              </a:solidFill>
              <a:latin typeface="Calibri" panose="020F0502020204030204" pitchFamily="34" charset="0"/>
            </a:endParaRPr>
          </a:p>
        </p:txBody>
      </p:sp>
      <p:graphicFrame>
        <p:nvGraphicFramePr>
          <p:cNvPr id="37892" name="Object 2"/>
          <p:cNvGraphicFramePr>
            <a:graphicFrameLocks noChangeAspect="1"/>
          </p:cNvGraphicFramePr>
          <p:nvPr>
            <p:extLst>
              <p:ext uri="{D42A27DB-BD31-4B8C-83A1-F6EECF244321}">
                <p14:modId xmlns:p14="http://schemas.microsoft.com/office/powerpoint/2010/main" val="1314898150"/>
              </p:ext>
            </p:extLst>
          </p:nvPr>
        </p:nvGraphicFramePr>
        <p:xfrm>
          <a:off x="5948363" y="1570038"/>
          <a:ext cx="2847975" cy="1571625"/>
        </p:xfrm>
        <a:graphic>
          <a:graphicData uri="http://schemas.openxmlformats.org/presentationml/2006/ole">
            <mc:AlternateContent xmlns:mc="http://schemas.openxmlformats.org/markup-compatibility/2006">
              <mc:Choice xmlns:v="urn:schemas-microsoft-com:vml" Requires="v">
                <p:oleObj spid="_x0000_s37928" name="Equation" r:id="rId4" imgW="2133600" imgH="1181100" progId="Equation.3">
                  <p:embed/>
                </p:oleObj>
              </mc:Choice>
              <mc:Fallback>
                <p:oleObj name="Equation" r:id="rId4" imgW="2133600" imgH="11811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l="-3375" t="-6097" r="-3375" b="-6097"/>
                      <a:stretch>
                        <a:fillRect/>
                      </a:stretch>
                    </p:blipFill>
                    <p:spPr bwMode="auto">
                      <a:xfrm>
                        <a:off x="5948363" y="1570038"/>
                        <a:ext cx="2847975" cy="1571625"/>
                      </a:xfrm>
                      <a:prstGeom prst="rect">
                        <a:avLst/>
                      </a:prstGeom>
                      <a:solidFill>
                        <a:srgbClr val="FFCC66"/>
                      </a:solidFill>
                      <a:ln w="9525">
                        <a:solidFill>
                          <a:schemeClr val="tx1"/>
                        </a:solidFill>
                        <a:miter lim="800000"/>
                        <a:headEnd/>
                        <a:tailEnd/>
                      </a:ln>
                    </p:spPr>
                  </p:pic>
                </p:oleObj>
              </mc:Fallback>
            </mc:AlternateContent>
          </a:graphicData>
        </a:graphic>
      </p:graphicFrame>
      <p:sp>
        <p:nvSpPr>
          <p:cNvPr id="37893" name="Text Box 3"/>
          <p:cNvSpPr txBox="1">
            <a:spLocks noChangeArrowheads="1"/>
          </p:cNvSpPr>
          <p:nvPr/>
        </p:nvSpPr>
        <p:spPr bwMode="auto">
          <a:xfrm>
            <a:off x="3752739" y="353863"/>
            <a:ext cx="15527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b="1" dirty="0" smtClean="0">
                <a:solidFill>
                  <a:srgbClr val="FF0000"/>
                </a:solidFill>
                <a:latin typeface="Calibri" panose="020F0502020204030204" pitchFamily="34" charset="0"/>
              </a:rPr>
              <a:t>ISOTOPI</a:t>
            </a:r>
            <a:endParaRPr lang="it-IT" altLang="it-IT" b="1" dirty="0">
              <a:solidFill>
                <a:srgbClr val="FF0000"/>
              </a:solidFill>
              <a:latin typeface="Calibri" panose="020F0502020204030204" pitchFamily="34" charset="0"/>
            </a:endParaRPr>
          </a:p>
        </p:txBody>
      </p:sp>
      <p:sp>
        <p:nvSpPr>
          <p:cNvPr id="37894" name="Text Box 7"/>
          <p:cNvSpPr txBox="1">
            <a:spLocks noChangeArrowheads="1"/>
          </p:cNvSpPr>
          <p:nvPr/>
        </p:nvSpPr>
        <p:spPr bwMode="auto">
          <a:xfrm>
            <a:off x="323850" y="1412875"/>
            <a:ext cx="5040313"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a:solidFill>
                  <a:srgbClr val="000000"/>
                </a:solidFill>
                <a:latin typeface="Calibri" panose="020F0502020204030204" pitchFamily="34" charset="0"/>
              </a:rPr>
              <a:t>Atomi aventi lo stesso numero atomico ma diverso numero di massa</a:t>
            </a:r>
          </a:p>
          <a:p>
            <a:pPr algn="ctr" eaLnBrk="1" hangingPunct="1">
              <a:spcBef>
                <a:spcPct val="50000"/>
              </a:spcBef>
              <a:buFontTx/>
              <a:buNone/>
            </a:pPr>
            <a:r>
              <a:rPr lang="it-IT" altLang="it-IT" sz="2400">
                <a:solidFill>
                  <a:srgbClr val="000000"/>
                </a:solidFill>
                <a:latin typeface="Calibri" panose="020F0502020204030204" pitchFamily="34" charset="0"/>
              </a:rPr>
              <a:t>Uguali proprietà chimica, diverse proprietà fisiche</a:t>
            </a:r>
          </a:p>
        </p:txBody>
      </p:sp>
      <p:sp>
        <p:nvSpPr>
          <p:cNvPr id="37895" name="Rettangolo 1"/>
          <p:cNvSpPr>
            <a:spLocks noChangeArrowheads="1"/>
          </p:cNvSpPr>
          <p:nvPr/>
        </p:nvSpPr>
        <p:spPr bwMode="auto">
          <a:xfrm>
            <a:off x="611188" y="6021388"/>
            <a:ext cx="79230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000" dirty="0">
                <a:solidFill>
                  <a:srgbClr val="000000"/>
                </a:solidFill>
                <a:latin typeface="Calibri" panose="020F0502020204030204" pitchFamily="34" charset="0"/>
              </a:rPr>
              <a:t>Solo una ventina di elementi presentano un solo isotopo (Be, F, Na, Al, P</a:t>
            </a:r>
            <a:r>
              <a:rPr lang="it-IT" altLang="it-IT" sz="2000" dirty="0" smtClean="0">
                <a:solidFill>
                  <a:srgbClr val="000000"/>
                </a:solidFill>
                <a:latin typeface="Calibri" panose="020F0502020204030204" pitchFamily="34" charset="0"/>
              </a:rPr>
              <a:t>…)</a:t>
            </a:r>
            <a:endParaRPr lang="it-IT" altLang="it-IT" sz="2000" dirty="0">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ggetto 1"/>
          <p:cNvGraphicFramePr>
            <a:graphicFrameLocks noChangeAspect="1"/>
          </p:cNvGraphicFramePr>
          <p:nvPr/>
        </p:nvGraphicFramePr>
        <p:xfrm>
          <a:off x="4427538" y="188913"/>
          <a:ext cx="4456112" cy="6469062"/>
        </p:xfrm>
        <a:graphic>
          <a:graphicData uri="http://schemas.openxmlformats.org/presentationml/2006/ole">
            <mc:AlternateContent xmlns:mc="http://schemas.openxmlformats.org/markup-compatibility/2006">
              <mc:Choice xmlns:v="urn:schemas-microsoft-com:vml" Requires="v">
                <p:oleObj spid="_x0000_s38949" name="Documento" r:id="rId4" imgW="6186314" imgH="8985330" progId="Word.Document.12">
                  <p:embed/>
                </p:oleObj>
              </mc:Choice>
              <mc:Fallback>
                <p:oleObj name="Documento" r:id="rId4" imgW="6186314" imgH="8985330" progId="Word.Document.12">
                  <p:embed/>
                  <p:pic>
                    <p:nvPicPr>
                      <p:cNvPr id="0" name="Oggetto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7538" y="188913"/>
                        <a:ext cx="4456112" cy="646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15"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6950" y="2276475"/>
            <a:ext cx="276225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6" name="Rettangolo 1"/>
          <p:cNvSpPr>
            <a:spLocks noChangeArrowheads="1"/>
          </p:cNvSpPr>
          <p:nvPr/>
        </p:nvSpPr>
        <p:spPr bwMode="auto">
          <a:xfrm>
            <a:off x="179388" y="390525"/>
            <a:ext cx="4032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b="1">
                <a:solidFill>
                  <a:srgbClr val="FF0000"/>
                </a:solidFill>
                <a:latin typeface="Calibri" panose="020F0502020204030204" pitchFamily="34" charset="0"/>
              </a:rPr>
              <a:t>Le applicazioni dei radioisotopi in medicina…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60" y="1227138"/>
            <a:ext cx="8143587" cy="4506118"/>
          </a:xfrm>
          <a:prstGeom prst="rect">
            <a:avLst/>
          </a:prstGeom>
          <a:noFill/>
          <a:ln w="9525">
            <a:solidFill>
              <a:srgbClr val="FFCC66"/>
            </a:solidFill>
            <a:miter lim="800000"/>
            <a:headEnd/>
            <a:tailEnd/>
          </a:ln>
          <a:effectLst>
            <a:glow rad="101600">
              <a:srgbClr val="FFCC66">
                <a:alpha val="60000"/>
              </a:srgbClr>
            </a:glow>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Lst>
        </p:spPr>
      </p:pic>
      <p:sp>
        <p:nvSpPr>
          <p:cNvPr id="39939" name="Rettangolo 2"/>
          <p:cNvSpPr>
            <a:spLocks noChangeArrowheads="1"/>
          </p:cNvSpPr>
          <p:nvPr/>
        </p:nvSpPr>
        <p:spPr bwMode="auto">
          <a:xfrm>
            <a:off x="579807" y="404664"/>
            <a:ext cx="590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dirty="0">
                <a:solidFill>
                  <a:srgbClr val="FF0000"/>
                </a:solidFill>
                <a:latin typeface="Calibri" panose="020F0502020204030204" pitchFamily="34" charset="0"/>
              </a:rPr>
              <a:t>…e nella datazione dei reperti archeologici</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3886200" y="228600"/>
            <a:ext cx="2743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it-IT" altLang="it-IT" b="1" dirty="0" smtClean="0">
                <a:solidFill>
                  <a:srgbClr val="FF0000"/>
                </a:solidFill>
                <a:latin typeface="Calibri" panose="020F0502020204030204" pitchFamily="34" charset="0"/>
              </a:rPr>
              <a:t>MOLE</a:t>
            </a:r>
            <a:endParaRPr lang="it-IT" altLang="it-IT" b="1" dirty="0">
              <a:solidFill>
                <a:srgbClr val="FF0000"/>
              </a:solidFill>
              <a:latin typeface="Calibri" panose="020F0502020204030204" pitchFamily="34" charset="0"/>
            </a:endParaRPr>
          </a:p>
        </p:txBody>
      </p:sp>
      <p:sp>
        <p:nvSpPr>
          <p:cNvPr id="40963" name="Text Box 4"/>
          <p:cNvSpPr txBox="1">
            <a:spLocks noChangeArrowheads="1"/>
          </p:cNvSpPr>
          <p:nvPr/>
        </p:nvSpPr>
        <p:spPr bwMode="auto">
          <a:xfrm>
            <a:off x="410841" y="808038"/>
            <a:ext cx="8496944" cy="1200329"/>
          </a:xfrm>
          <a:prstGeom prst="rect">
            <a:avLst/>
          </a:prstGeom>
          <a:solidFill>
            <a:srgbClr val="008000">
              <a:alpha val="29000"/>
            </a:srgbClr>
          </a:solidFill>
          <a:ln w="9525">
            <a:noFill/>
            <a:miter lim="800000"/>
            <a:headEnd/>
            <a:tailEnd/>
          </a:ln>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dirty="0">
                <a:solidFill>
                  <a:srgbClr val="000000"/>
                </a:solidFill>
                <a:latin typeface="Calibri" panose="020F0502020204030204" pitchFamily="34" charset="0"/>
              </a:rPr>
              <a:t>Quantità di sostanza che contiene tante particelle elementari (atomi, molecole, ioni...) quanti sono gli atomi di carbonio contenuti in 12 grammi di </a:t>
            </a:r>
            <a:r>
              <a:rPr lang="it-IT" altLang="it-IT" sz="2400" baseline="30000" dirty="0">
                <a:solidFill>
                  <a:srgbClr val="000000"/>
                </a:solidFill>
                <a:latin typeface="Calibri" panose="020F0502020204030204" pitchFamily="34" charset="0"/>
              </a:rPr>
              <a:t>12</a:t>
            </a:r>
            <a:r>
              <a:rPr lang="it-IT" altLang="it-IT" sz="2400" dirty="0">
                <a:solidFill>
                  <a:srgbClr val="000000"/>
                </a:solidFill>
                <a:latin typeface="Calibri" panose="020F0502020204030204" pitchFamily="34" charset="0"/>
              </a:rPr>
              <a:t>C</a:t>
            </a:r>
          </a:p>
        </p:txBody>
      </p:sp>
      <p:sp>
        <p:nvSpPr>
          <p:cNvPr id="40964" name="Text Box 7"/>
          <p:cNvSpPr txBox="1">
            <a:spLocks noChangeArrowheads="1"/>
          </p:cNvSpPr>
          <p:nvPr/>
        </p:nvSpPr>
        <p:spPr bwMode="auto">
          <a:xfrm>
            <a:off x="1907704" y="2819593"/>
            <a:ext cx="532893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3600" dirty="0">
                <a:solidFill>
                  <a:srgbClr val="000000"/>
                </a:solidFill>
                <a:latin typeface="Calibri" panose="020F0502020204030204" pitchFamily="34" charset="0"/>
              </a:rPr>
              <a:t>1 mole = 6,022 x 10</a:t>
            </a:r>
            <a:r>
              <a:rPr lang="it-IT" altLang="it-IT" sz="3600" baseline="30000" dirty="0">
                <a:solidFill>
                  <a:srgbClr val="000000"/>
                </a:solidFill>
                <a:latin typeface="Calibri" panose="020F0502020204030204" pitchFamily="34" charset="0"/>
              </a:rPr>
              <a:t>23 </a:t>
            </a:r>
            <a:r>
              <a:rPr lang="it-IT" altLang="it-IT" sz="3600" dirty="0">
                <a:solidFill>
                  <a:srgbClr val="000000"/>
                </a:solidFill>
                <a:latin typeface="Calibri" panose="020F0502020204030204" pitchFamily="34" charset="0"/>
              </a:rPr>
              <a:t> (N</a:t>
            </a:r>
            <a:r>
              <a:rPr lang="it-IT" altLang="it-IT" sz="3600" baseline="-25000" dirty="0">
                <a:solidFill>
                  <a:srgbClr val="000000"/>
                </a:solidFill>
                <a:latin typeface="Calibri" panose="020F0502020204030204" pitchFamily="34" charset="0"/>
              </a:rPr>
              <a:t>a</a:t>
            </a:r>
            <a:r>
              <a:rPr lang="it-IT" altLang="it-IT" sz="3600" dirty="0" smtClean="0">
                <a:solidFill>
                  <a:srgbClr val="000000"/>
                </a:solidFill>
                <a:latin typeface="Calibri" panose="020F0502020204030204" pitchFamily="34" charset="0"/>
              </a:rPr>
              <a:t>)</a:t>
            </a:r>
          </a:p>
          <a:p>
            <a:pPr algn="ctr" eaLnBrk="1" hangingPunct="1">
              <a:spcBef>
                <a:spcPct val="50000"/>
              </a:spcBef>
              <a:buFontTx/>
              <a:buNone/>
            </a:pPr>
            <a:r>
              <a:rPr lang="it-IT" altLang="it-IT" sz="3600" dirty="0" smtClean="0">
                <a:solidFill>
                  <a:srgbClr val="000000"/>
                </a:solidFill>
                <a:latin typeface="Calibri" panose="020F0502020204030204" pitchFamily="34" charset="0"/>
              </a:rPr>
              <a:t>N</a:t>
            </a:r>
            <a:r>
              <a:rPr lang="it-IT" altLang="it-IT" sz="3600" baseline="-25000" dirty="0" smtClean="0">
                <a:solidFill>
                  <a:srgbClr val="000000"/>
                </a:solidFill>
                <a:latin typeface="Calibri" panose="020F0502020204030204" pitchFamily="34" charset="0"/>
              </a:rPr>
              <a:t>a</a:t>
            </a:r>
            <a:r>
              <a:rPr lang="it-IT" altLang="it-IT" sz="3600" dirty="0">
                <a:solidFill>
                  <a:srgbClr val="000000"/>
                </a:solidFill>
                <a:latin typeface="Calibri" panose="020F0502020204030204" pitchFamily="34" charset="0"/>
              </a:rPr>
              <a:t> </a:t>
            </a:r>
            <a:r>
              <a:rPr lang="it-IT" altLang="it-IT" sz="3600" dirty="0" smtClean="0">
                <a:solidFill>
                  <a:srgbClr val="000000"/>
                </a:solidFill>
                <a:latin typeface="Calibri" panose="020F0502020204030204" pitchFamily="34" charset="0"/>
              </a:rPr>
              <a:t>= numero di Avogadro</a:t>
            </a:r>
            <a:endParaRPr lang="it-IT" altLang="it-IT" sz="3600" baseline="-25000" dirty="0">
              <a:solidFill>
                <a:srgbClr val="000000"/>
              </a:solidFill>
              <a:latin typeface="Calibri" panose="020F0502020204030204" pitchFamily="34" charset="0"/>
            </a:endParaRPr>
          </a:p>
        </p:txBody>
      </p:sp>
      <p:sp>
        <p:nvSpPr>
          <p:cNvPr id="3" name="Rettangolo 2"/>
          <p:cNvSpPr/>
          <p:nvPr/>
        </p:nvSpPr>
        <p:spPr>
          <a:xfrm>
            <a:off x="411725" y="5108147"/>
            <a:ext cx="8496944" cy="830997"/>
          </a:xfrm>
          <a:prstGeom prst="rect">
            <a:avLst/>
          </a:prstGeom>
          <a:solidFill>
            <a:srgbClr val="008000">
              <a:alpha val="29000"/>
            </a:srgbClr>
          </a:solidFill>
        </p:spPr>
        <p:txBody>
          <a:bodyPr wrap="square">
            <a:spAutoFit/>
          </a:bodyPr>
          <a:lstStyle/>
          <a:p>
            <a:pPr algn="ctr" eaLnBrk="1" hangingPunct="1">
              <a:spcBef>
                <a:spcPct val="50000"/>
              </a:spcBef>
              <a:buFontTx/>
              <a:buNone/>
            </a:pPr>
            <a:r>
              <a:rPr lang="it-IT" altLang="it-IT" b="1" dirty="0">
                <a:solidFill>
                  <a:srgbClr val="000000"/>
                </a:solidFill>
                <a:latin typeface="Calibri" panose="020F0502020204030204" pitchFamily="34" charset="0"/>
              </a:rPr>
              <a:t>Quantità di sostanza </a:t>
            </a:r>
            <a:r>
              <a:rPr lang="it-IT" altLang="it-IT" dirty="0" smtClean="0">
                <a:solidFill>
                  <a:srgbClr val="000000"/>
                </a:solidFill>
                <a:latin typeface="Calibri" panose="020F0502020204030204" pitchFamily="34" charset="0"/>
              </a:rPr>
              <a:t>il cui numero che definisce il </a:t>
            </a:r>
            <a:r>
              <a:rPr lang="it-IT" altLang="it-IT" b="1" dirty="0" smtClean="0">
                <a:solidFill>
                  <a:srgbClr val="000000"/>
                </a:solidFill>
                <a:latin typeface="Calibri" panose="020F0502020204030204" pitchFamily="34" charset="0"/>
              </a:rPr>
              <a:t>peso in grammi </a:t>
            </a:r>
            <a:r>
              <a:rPr lang="it-IT" altLang="it-IT" dirty="0" smtClean="0">
                <a:solidFill>
                  <a:srgbClr val="000000"/>
                </a:solidFill>
                <a:latin typeface="Calibri" panose="020F0502020204030204" pitchFamily="34" charset="0"/>
              </a:rPr>
              <a:t>coincide con il </a:t>
            </a:r>
            <a:r>
              <a:rPr lang="it-IT" altLang="it-IT" b="1" dirty="0" smtClean="0">
                <a:solidFill>
                  <a:srgbClr val="000000"/>
                </a:solidFill>
                <a:latin typeface="Calibri" panose="020F0502020204030204" pitchFamily="34" charset="0"/>
              </a:rPr>
              <a:t>peso atomico </a:t>
            </a:r>
            <a:r>
              <a:rPr lang="it-IT" altLang="it-IT" dirty="0" smtClean="0">
                <a:solidFill>
                  <a:srgbClr val="000000"/>
                </a:solidFill>
                <a:latin typeface="Calibri" panose="020F0502020204030204" pitchFamily="34" charset="0"/>
              </a:rPr>
              <a:t>o molecolare della sostanza</a:t>
            </a:r>
            <a:endParaRPr lang="it-IT" altLang="it-IT" dirty="0">
              <a:solidFill>
                <a:srgbClr val="00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3" descr="image004"/>
          <p:cNvPicPr>
            <a:picLocks noChangeAspect="1" noChangeArrowheads="1"/>
          </p:cNvPicPr>
          <p:nvPr/>
        </p:nvPicPr>
        <p:blipFill>
          <a:blip r:embed="rId2">
            <a:extLst>
              <a:ext uri="{28A0092B-C50C-407E-A947-70E740481C1C}">
                <a14:useLocalDpi xmlns:a14="http://schemas.microsoft.com/office/drawing/2010/main" val="0"/>
              </a:ext>
            </a:extLst>
          </a:blip>
          <a:srcRect b="5994"/>
          <a:stretch>
            <a:fillRect/>
          </a:stretch>
        </p:blipFill>
        <p:spPr bwMode="auto">
          <a:xfrm>
            <a:off x="1295399" y="609600"/>
            <a:ext cx="7644133" cy="3035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1987" name="Text Box 5"/>
              <p:cNvSpPr txBox="1">
                <a:spLocks noChangeArrowheads="1"/>
              </p:cNvSpPr>
              <p:nvPr/>
            </p:nvSpPr>
            <p:spPr bwMode="auto">
              <a:xfrm>
                <a:off x="827584" y="4149080"/>
                <a:ext cx="7776864" cy="968791"/>
              </a:xfrm>
              <a:prstGeom prst="rect">
                <a:avLst/>
              </a:prstGeom>
              <a:solidFill>
                <a:srgbClr val="008000">
                  <a:alpha val="29000"/>
                </a:srgbClr>
              </a:solidFill>
              <a:ln w="9525">
                <a:noFill/>
                <a:miter lim="800000"/>
                <a:headEnd/>
                <a:tailEnd/>
              </a:ln>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dirty="0" smtClean="0">
                    <a:solidFill>
                      <a:srgbClr val="000000"/>
                    </a:solidFill>
                    <a:latin typeface="Cambria Math" panose="02040503050406030204" pitchFamily="18" charset="0"/>
                    <a:ea typeface="Cambria Math" panose="02040503050406030204" pitchFamily="18" charset="0"/>
                  </a:rPr>
                  <a:t>Mole (numero di moli) </a:t>
                </a:r>
                <a:r>
                  <a:rPr lang="it-IT" altLang="it-IT" sz="2400" dirty="0">
                    <a:solidFill>
                      <a:srgbClr val="000000"/>
                    </a:solidFill>
                    <a:latin typeface="Cambria Math" panose="02040503050406030204" pitchFamily="18" charset="0"/>
                    <a:ea typeface="Cambria Math" panose="02040503050406030204" pitchFamily="18" charset="0"/>
                  </a:rPr>
                  <a:t>= </a:t>
                </a:r>
                <a14:m>
                  <m:oMath xmlns:m="http://schemas.openxmlformats.org/officeDocument/2006/math">
                    <m:f>
                      <m:fPr>
                        <m:ctrlPr>
                          <a:rPr lang="it-IT" altLang="it-IT" sz="3600" i="1" smtClean="0">
                            <a:solidFill>
                              <a:srgbClr val="000000"/>
                            </a:solidFill>
                            <a:latin typeface="Cambria Math" panose="02040503050406030204" pitchFamily="18" charset="0"/>
                            <a:ea typeface="Cambria Math" panose="02040503050406030204" pitchFamily="18" charset="0"/>
                          </a:rPr>
                        </m:ctrlPr>
                      </m:fPr>
                      <m:num>
                        <m:r>
                          <m:rPr>
                            <m:sty m:val="p"/>
                          </m:rPr>
                          <a:rPr lang="it-IT" altLang="it-IT" sz="3600" b="0" i="0" smtClean="0">
                            <a:solidFill>
                              <a:srgbClr val="000000"/>
                            </a:solidFill>
                            <a:latin typeface="Cambria Math" panose="02040503050406030204" pitchFamily="18" charset="0"/>
                            <a:ea typeface="Cambria Math" panose="02040503050406030204" pitchFamily="18" charset="0"/>
                          </a:rPr>
                          <m:t>peso</m:t>
                        </m:r>
                        <m:r>
                          <a:rPr lang="it-IT" altLang="it-IT" sz="3600" b="0" i="0" smtClean="0">
                            <a:solidFill>
                              <a:srgbClr val="000000"/>
                            </a:solidFill>
                            <a:latin typeface="Cambria Math" panose="02040503050406030204" pitchFamily="18" charset="0"/>
                            <a:ea typeface="Cambria Math" panose="02040503050406030204" pitchFamily="18" charset="0"/>
                          </a:rPr>
                          <m:t> </m:t>
                        </m:r>
                        <m:r>
                          <m:rPr>
                            <m:sty m:val="p"/>
                          </m:rPr>
                          <a:rPr lang="it-IT" altLang="it-IT" sz="3600" b="0" i="0" smtClean="0">
                            <a:solidFill>
                              <a:srgbClr val="000000"/>
                            </a:solidFill>
                            <a:latin typeface="Cambria Math" panose="02040503050406030204" pitchFamily="18" charset="0"/>
                            <a:ea typeface="Cambria Math" panose="02040503050406030204" pitchFamily="18" charset="0"/>
                          </a:rPr>
                          <m:t>in</m:t>
                        </m:r>
                        <m:r>
                          <a:rPr lang="it-IT" altLang="it-IT" sz="3600" b="0" i="0" smtClean="0">
                            <a:solidFill>
                              <a:srgbClr val="000000"/>
                            </a:solidFill>
                            <a:latin typeface="Cambria Math" panose="02040503050406030204" pitchFamily="18" charset="0"/>
                            <a:ea typeface="Cambria Math" panose="02040503050406030204" pitchFamily="18" charset="0"/>
                          </a:rPr>
                          <m:t> </m:t>
                        </m:r>
                        <m:r>
                          <m:rPr>
                            <m:sty m:val="p"/>
                          </m:rPr>
                          <a:rPr lang="it-IT" altLang="it-IT" sz="3600" b="0" i="0" smtClean="0">
                            <a:solidFill>
                              <a:srgbClr val="000000"/>
                            </a:solidFill>
                            <a:latin typeface="Cambria Math" panose="02040503050406030204" pitchFamily="18" charset="0"/>
                            <a:ea typeface="Cambria Math" panose="02040503050406030204" pitchFamily="18" charset="0"/>
                          </a:rPr>
                          <m:t>grammi</m:t>
                        </m:r>
                      </m:num>
                      <m:den>
                        <m:r>
                          <m:rPr>
                            <m:sty m:val="p"/>
                          </m:rPr>
                          <a:rPr lang="it-IT" altLang="it-IT" sz="3600" b="0" i="0" smtClean="0">
                            <a:solidFill>
                              <a:srgbClr val="000000"/>
                            </a:solidFill>
                            <a:latin typeface="Cambria Math" panose="02040503050406030204" pitchFamily="18" charset="0"/>
                            <a:ea typeface="Cambria Math" panose="02040503050406030204" pitchFamily="18" charset="0"/>
                          </a:rPr>
                          <m:t>P</m:t>
                        </m:r>
                        <m:r>
                          <a:rPr lang="it-IT" altLang="it-IT" sz="3600" b="0" i="0" smtClean="0">
                            <a:solidFill>
                              <a:srgbClr val="000000"/>
                            </a:solidFill>
                            <a:latin typeface="Cambria Math" panose="02040503050406030204" pitchFamily="18" charset="0"/>
                            <a:ea typeface="Cambria Math" panose="02040503050406030204" pitchFamily="18" charset="0"/>
                          </a:rPr>
                          <m:t>.</m:t>
                        </m:r>
                        <m:r>
                          <m:rPr>
                            <m:sty m:val="p"/>
                          </m:rPr>
                          <a:rPr lang="it-IT" altLang="it-IT" sz="3600" b="0" i="0" smtClean="0">
                            <a:solidFill>
                              <a:srgbClr val="000000"/>
                            </a:solidFill>
                            <a:latin typeface="Cambria Math" panose="02040503050406030204" pitchFamily="18" charset="0"/>
                            <a:ea typeface="Cambria Math" panose="02040503050406030204" pitchFamily="18" charset="0"/>
                          </a:rPr>
                          <m:t>M</m:t>
                        </m:r>
                        <m:r>
                          <a:rPr lang="it-IT" altLang="it-IT" sz="3600" b="0" i="0" smtClean="0">
                            <a:solidFill>
                              <a:srgbClr val="000000"/>
                            </a:solidFill>
                            <a:latin typeface="Cambria Math" panose="02040503050406030204" pitchFamily="18" charset="0"/>
                            <a:ea typeface="Cambria Math" panose="02040503050406030204" pitchFamily="18" charset="0"/>
                          </a:rPr>
                          <m:t>. </m:t>
                        </m:r>
                        <m:r>
                          <m:rPr>
                            <m:sty m:val="p"/>
                          </m:rPr>
                          <a:rPr lang="it-IT" altLang="it-IT" sz="3600" b="0" i="0" smtClean="0">
                            <a:solidFill>
                              <a:srgbClr val="000000"/>
                            </a:solidFill>
                            <a:latin typeface="Cambria Math" panose="02040503050406030204" pitchFamily="18" charset="0"/>
                            <a:ea typeface="Cambria Math" panose="02040503050406030204" pitchFamily="18" charset="0"/>
                          </a:rPr>
                          <m:t>espresso</m:t>
                        </m:r>
                        <m:r>
                          <a:rPr lang="it-IT" altLang="it-IT" sz="3600" b="0" i="0" smtClean="0">
                            <a:solidFill>
                              <a:srgbClr val="000000"/>
                            </a:solidFill>
                            <a:latin typeface="Cambria Math" panose="02040503050406030204" pitchFamily="18" charset="0"/>
                            <a:ea typeface="Cambria Math" panose="02040503050406030204" pitchFamily="18" charset="0"/>
                          </a:rPr>
                          <m:t> </m:t>
                        </m:r>
                        <m:r>
                          <m:rPr>
                            <m:sty m:val="p"/>
                          </m:rPr>
                          <a:rPr lang="it-IT" altLang="it-IT" sz="3600" b="0" i="0" smtClean="0">
                            <a:solidFill>
                              <a:srgbClr val="000000"/>
                            </a:solidFill>
                            <a:latin typeface="Cambria Math" panose="02040503050406030204" pitchFamily="18" charset="0"/>
                            <a:ea typeface="Cambria Math" panose="02040503050406030204" pitchFamily="18" charset="0"/>
                          </a:rPr>
                          <m:t>in</m:t>
                        </m:r>
                        <m:r>
                          <a:rPr lang="it-IT" altLang="it-IT" sz="3600" b="0" i="0" smtClean="0">
                            <a:solidFill>
                              <a:srgbClr val="000000"/>
                            </a:solidFill>
                            <a:latin typeface="Cambria Math" panose="02040503050406030204" pitchFamily="18" charset="0"/>
                            <a:ea typeface="Cambria Math" panose="02040503050406030204" pitchFamily="18" charset="0"/>
                          </a:rPr>
                          <m:t> </m:t>
                        </m:r>
                        <m:r>
                          <m:rPr>
                            <m:sty m:val="p"/>
                          </m:rPr>
                          <a:rPr lang="it-IT" altLang="it-IT" sz="3600" b="0" i="0" smtClean="0">
                            <a:solidFill>
                              <a:srgbClr val="000000"/>
                            </a:solidFill>
                            <a:latin typeface="Cambria Math" panose="02040503050406030204" pitchFamily="18" charset="0"/>
                            <a:ea typeface="Cambria Math" panose="02040503050406030204" pitchFamily="18" charset="0"/>
                          </a:rPr>
                          <m:t>grammi</m:t>
                        </m:r>
                      </m:den>
                    </m:f>
                  </m:oMath>
                </a14:m>
                <a:endParaRPr lang="it-IT" altLang="it-IT" sz="3600" dirty="0">
                  <a:solidFill>
                    <a:srgbClr val="000000"/>
                  </a:solidFill>
                  <a:latin typeface="Cambria Math" panose="02040503050406030204" pitchFamily="18" charset="0"/>
                  <a:ea typeface="Cambria Math" panose="02040503050406030204" pitchFamily="18" charset="0"/>
                </a:endParaRPr>
              </a:p>
            </p:txBody>
          </p:sp>
        </mc:Choice>
        <mc:Fallback xmlns="">
          <p:sp>
            <p:nvSpPr>
              <p:cNvPr id="41987" name="Text Box 5"/>
              <p:cNvSpPr txBox="1">
                <a:spLocks noRot="1" noChangeAspect="1" noMove="1" noResize="1" noEditPoints="1" noAdjustHandles="1" noChangeArrowheads="1" noChangeShapeType="1" noTextEdit="1"/>
              </p:cNvSpPr>
              <p:nvPr/>
            </p:nvSpPr>
            <p:spPr bwMode="auto">
              <a:xfrm>
                <a:off x="827584" y="4149080"/>
                <a:ext cx="7776864" cy="968791"/>
              </a:xfrm>
              <a:prstGeom prst="rect">
                <a:avLst/>
              </a:prstGeom>
              <a:blipFill rotWithShape="0">
                <a:blip r:embed="rId3"/>
                <a:stretch>
                  <a:fillRect/>
                </a:stretch>
              </a:blipFill>
              <a:ln w="9525">
                <a:noFill/>
                <a:miter lim="800000"/>
                <a:headEnd/>
                <a:tailEnd/>
              </a:ln>
            </p:spPr>
            <p:txBody>
              <a:bodyPr/>
              <a:lstStyle/>
              <a:p>
                <a:r>
                  <a:rPr lang="it-IT">
                    <a:noFill/>
                  </a:rPr>
                  <a:t> </a:t>
                </a:r>
              </a:p>
            </p:txBody>
          </p:sp>
        </mc:Fallback>
      </mc:AlternateContent>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wave_n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716338"/>
            <a:ext cx="3073400" cy="2501900"/>
          </a:xfrm>
          <a:prstGeom prst="rect">
            <a:avLst/>
          </a:prstGeom>
          <a:solidFill>
            <a:srgbClr val="FFCC66"/>
          </a:solidFill>
          <a:ln>
            <a:solidFill>
              <a:schemeClr val="tx1"/>
            </a:solidFill>
          </a:ln>
          <a:effectLst>
            <a:glow rad="63500">
              <a:schemeClr val="accent4">
                <a:satMod val="175000"/>
                <a:alpha val="40000"/>
              </a:schemeClr>
            </a:glow>
          </a:effectLst>
        </p:spPr>
      </p:pic>
      <p:pic>
        <p:nvPicPr>
          <p:cNvPr id="45059" name="Picture 3" descr="on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914400"/>
            <a:ext cx="5854700" cy="1104900"/>
          </a:xfrm>
          <a:prstGeom prst="rect">
            <a:avLst/>
          </a:prstGeom>
          <a:solidFill>
            <a:srgbClr val="FFFFCC"/>
          </a:solidFill>
          <a:ln w="9525">
            <a:solidFill>
              <a:srgbClr val="000000"/>
            </a:solidFill>
            <a:miter lim="800000"/>
            <a:headEnd/>
            <a:tailEnd/>
          </a:ln>
        </p:spPr>
      </p:pic>
      <p:sp>
        <p:nvSpPr>
          <p:cNvPr id="45060" name="Text Box 4"/>
          <p:cNvSpPr txBox="1">
            <a:spLocks noChangeArrowheads="1"/>
          </p:cNvSpPr>
          <p:nvPr/>
        </p:nvSpPr>
        <p:spPr bwMode="auto">
          <a:xfrm>
            <a:off x="2004740" y="219730"/>
            <a:ext cx="56025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b="1" dirty="0" smtClean="0">
                <a:solidFill>
                  <a:srgbClr val="FF0000"/>
                </a:solidFill>
                <a:latin typeface="Calibri" panose="020F0502020204030204" pitchFamily="34" charset="0"/>
              </a:rPr>
              <a:t>ONDE ELETTROMAGNETICHE</a:t>
            </a:r>
            <a:endParaRPr lang="it-IT" altLang="it-IT" sz="2800" b="1" dirty="0">
              <a:solidFill>
                <a:srgbClr val="FF0000"/>
              </a:solidFill>
              <a:latin typeface="Calibri" panose="020F0502020204030204" pitchFamily="34" charset="0"/>
            </a:endParaRPr>
          </a:p>
        </p:txBody>
      </p:sp>
      <p:sp>
        <p:nvSpPr>
          <p:cNvPr id="45061" name="Text Box 6"/>
          <p:cNvSpPr txBox="1">
            <a:spLocks noChangeArrowheads="1"/>
          </p:cNvSpPr>
          <p:nvPr/>
        </p:nvSpPr>
        <p:spPr bwMode="auto">
          <a:xfrm>
            <a:off x="998085" y="2094811"/>
            <a:ext cx="736372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200" dirty="0">
                <a:solidFill>
                  <a:srgbClr val="000000"/>
                </a:solidFill>
                <a:latin typeface="Calibri" panose="020F0502020204030204" pitchFamily="34" charset="0"/>
              </a:rPr>
              <a:t>La radiazione elettromagnetica è costituita da onde caratterizzate da un </a:t>
            </a:r>
            <a:r>
              <a:rPr lang="it-IT" altLang="it-IT" sz="2200" b="1" dirty="0">
                <a:solidFill>
                  <a:srgbClr val="000000"/>
                </a:solidFill>
                <a:latin typeface="Calibri" panose="020F0502020204030204" pitchFamily="34" charset="0"/>
              </a:rPr>
              <a:t>campo elettrico </a:t>
            </a:r>
            <a:r>
              <a:rPr lang="it-IT" altLang="it-IT" sz="2200" dirty="0">
                <a:solidFill>
                  <a:srgbClr val="000000"/>
                </a:solidFill>
                <a:latin typeface="Calibri" panose="020F0502020204030204" pitchFamily="34" charset="0"/>
              </a:rPr>
              <a:t>ed un </a:t>
            </a:r>
            <a:r>
              <a:rPr lang="it-IT" altLang="it-IT" sz="2200" b="1" dirty="0">
                <a:solidFill>
                  <a:srgbClr val="000000"/>
                </a:solidFill>
                <a:latin typeface="Calibri" panose="020F0502020204030204" pitchFamily="34" charset="0"/>
              </a:rPr>
              <a:t>campo magnetico </a:t>
            </a:r>
            <a:r>
              <a:rPr lang="it-IT" altLang="it-IT" sz="2200" dirty="0">
                <a:solidFill>
                  <a:srgbClr val="000000"/>
                </a:solidFill>
                <a:latin typeface="Calibri" panose="020F0502020204030204" pitchFamily="34" charset="0"/>
              </a:rPr>
              <a:t>oscillanti tra loro </a:t>
            </a:r>
            <a:r>
              <a:rPr lang="it-IT" altLang="it-IT" sz="2200" b="1" dirty="0">
                <a:solidFill>
                  <a:srgbClr val="000000"/>
                </a:solidFill>
                <a:latin typeface="Calibri" panose="020F0502020204030204" pitchFamily="34" charset="0"/>
              </a:rPr>
              <a:t>perpendicolari</a:t>
            </a:r>
          </a:p>
        </p:txBody>
      </p:sp>
      <p:sp>
        <p:nvSpPr>
          <p:cNvPr id="45062" name="Text Box 7"/>
          <p:cNvSpPr txBox="1">
            <a:spLocks noChangeArrowheads="1"/>
          </p:cNvSpPr>
          <p:nvPr/>
        </p:nvSpPr>
        <p:spPr bwMode="auto">
          <a:xfrm>
            <a:off x="3491880" y="3727354"/>
            <a:ext cx="5652120" cy="2776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ts val="2000"/>
              </a:lnSpc>
              <a:spcBef>
                <a:spcPts val="0"/>
              </a:spcBef>
              <a:buNone/>
            </a:pPr>
            <a:r>
              <a:rPr lang="it-IT" altLang="it-IT" sz="3600" dirty="0" smtClean="0">
                <a:solidFill>
                  <a:srgbClr val="000000"/>
                </a:solidFill>
                <a:latin typeface="Calibri" panose="020F0502020204030204" pitchFamily="34" charset="0"/>
                <a:sym typeface="Symbol" panose="05050102010706020507" pitchFamily="18" charset="2"/>
              </a:rPr>
              <a:t></a:t>
            </a:r>
            <a:r>
              <a:rPr lang="it-IT" altLang="it-IT" sz="2000" dirty="0" smtClean="0">
                <a:solidFill>
                  <a:srgbClr val="000000"/>
                </a:solidFill>
                <a:latin typeface="Calibri" panose="020F0502020204030204" pitchFamily="34" charset="0"/>
              </a:rPr>
              <a:t> = </a:t>
            </a:r>
            <a:r>
              <a:rPr lang="it-IT" altLang="it-IT" sz="2000" dirty="0">
                <a:solidFill>
                  <a:srgbClr val="000000"/>
                </a:solidFill>
                <a:latin typeface="Calibri" panose="020F0502020204030204" pitchFamily="34" charset="0"/>
              </a:rPr>
              <a:t>lunghezza d’onda, distanza tra una coppia qualsiasi di punti </a:t>
            </a:r>
            <a:r>
              <a:rPr lang="it-IT" altLang="it-IT" sz="2000" dirty="0" smtClean="0">
                <a:solidFill>
                  <a:srgbClr val="000000"/>
                </a:solidFill>
                <a:latin typeface="Calibri" panose="020F0502020204030204" pitchFamily="34" charset="0"/>
              </a:rPr>
              <a:t>corrispondenti (LUNGHEZZA: m, nm, cm…) </a:t>
            </a:r>
          </a:p>
          <a:p>
            <a:pPr algn="just" eaLnBrk="1" hangingPunct="1">
              <a:lnSpc>
                <a:spcPts val="2000"/>
              </a:lnSpc>
              <a:spcBef>
                <a:spcPct val="50000"/>
              </a:spcBef>
              <a:buNone/>
            </a:pPr>
            <a:r>
              <a:rPr lang="it-IT" altLang="it-IT" sz="3600" dirty="0" smtClean="0">
                <a:solidFill>
                  <a:srgbClr val="000000"/>
                </a:solidFill>
                <a:latin typeface="Calibri" panose="020F0502020204030204" pitchFamily="34" charset="0"/>
                <a:sym typeface="Symbol" panose="05050102010706020507" pitchFamily="18" charset="2"/>
              </a:rPr>
              <a:t></a:t>
            </a:r>
            <a:r>
              <a:rPr lang="it-IT" altLang="it-IT" sz="2000" dirty="0" smtClean="0">
                <a:solidFill>
                  <a:srgbClr val="000000"/>
                </a:solidFill>
                <a:latin typeface="Calibri" panose="020F0502020204030204" pitchFamily="34" charset="0"/>
              </a:rPr>
              <a:t> = </a:t>
            </a:r>
            <a:r>
              <a:rPr lang="it-IT" altLang="it-IT" sz="2000" dirty="0">
                <a:solidFill>
                  <a:srgbClr val="000000"/>
                </a:solidFill>
                <a:latin typeface="Calibri" panose="020F0502020204030204" pitchFamily="34" charset="0"/>
              </a:rPr>
              <a:t>frequenza, numero di lunghezze d’onda che si propagano nell’unità di </a:t>
            </a:r>
            <a:r>
              <a:rPr lang="it-IT" altLang="it-IT" sz="2000" dirty="0" smtClean="0">
                <a:solidFill>
                  <a:srgbClr val="000000"/>
                </a:solidFill>
                <a:latin typeface="Calibri" panose="020F0502020204030204" pitchFamily="34" charset="0"/>
              </a:rPr>
              <a:t>tempo (sec</a:t>
            </a:r>
            <a:r>
              <a:rPr lang="it-IT" altLang="it-IT" sz="2000" baseline="30000" dirty="0" smtClean="0">
                <a:solidFill>
                  <a:srgbClr val="000000"/>
                </a:solidFill>
                <a:latin typeface="Calibri" panose="020F0502020204030204" pitchFamily="34" charset="0"/>
              </a:rPr>
              <a:t>-1</a:t>
            </a:r>
            <a:r>
              <a:rPr lang="it-IT" altLang="it-IT" sz="2000" dirty="0" smtClean="0">
                <a:solidFill>
                  <a:srgbClr val="000000"/>
                </a:solidFill>
                <a:latin typeface="Calibri" panose="020F0502020204030204" pitchFamily="34" charset="0"/>
              </a:rPr>
              <a:t> = Hz)</a:t>
            </a:r>
            <a:endParaRPr lang="it-IT" altLang="it-IT" sz="2000" dirty="0">
              <a:solidFill>
                <a:srgbClr val="000000"/>
              </a:solidFill>
              <a:latin typeface="Calibri" panose="020F0502020204030204" pitchFamily="34" charset="0"/>
            </a:endParaRPr>
          </a:p>
          <a:p>
            <a:pPr algn="just" eaLnBrk="1" hangingPunct="1">
              <a:lnSpc>
                <a:spcPts val="2000"/>
              </a:lnSpc>
              <a:spcBef>
                <a:spcPct val="50000"/>
              </a:spcBef>
              <a:buFont typeface="Symbol" pitchFamily="18" charset="2"/>
              <a:buNone/>
            </a:pPr>
            <a:r>
              <a:rPr lang="it-IT" altLang="it-IT" sz="3600" dirty="0" smtClean="0">
                <a:solidFill>
                  <a:srgbClr val="000000"/>
                </a:solidFill>
                <a:latin typeface="Calibri" panose="020F0502020204030204" pitchFamily="34" charset="0"/>
              </a:rPr>
              <a:t>A</a:t>
            </a:r>
            <a:r>
              <a:rPr lang="it-IT" altLang="it-IT" sz="2000" dirty="0" smtClean="0">
                <a:solidFill>
                  <a:srgbClr val="000000"/>
                </a:solidFill>
                <a:latin typeface="Calibri" panose="020F0502020204030204" pitchFamily="34" charset="0"/>
              </a:rPr>
              <a:t> </a:t>
            </a:r>
            <a:r>
              <a:rPr lang="it-IT" altLang="it-IT" sz="2000" dirty="0">
                <a:solidFill>
                  <a:srgbClr val="000000"/>
                </a:solidFill>
                <a:latin typeface="Calibri" panose="020F0502020204030204" pitchFamily="34" charset="0"/>
              </a:rPr>
              <a:t>= ampiezza, altezza dell’onda</a:t>
            </a:r>
          </a:p>
          <a:p>
            <a:pPr algn="just" eaLnBrk="1" hangingPunct="1">
              <a:lnSpc>
                <a:spcPts val="2000"/>
              </a:lnSpc>
              <a:spcBef>
                <a:spcPct val="50000"/>
              </a:spcBef>
              <a:buFont typeface="Symbol" pitchFamily="18" charset="2"/>
              <a:buNone/>
            </a:pPr>
            <a:r>
              <a:rPr lang="it-IT" altLang="it-IT" sz="3600" dirty="0" smtClean="0">
                <a:solidFill>
                  <a:srgbClr val="000000"/>
                </a:solidFill>
                <a:latin typeface="Calibri" panose="020F0502020204030204" pitchFamily="34" charset="0"/>
              </a:rPr>
              <a:t>c</a:t>
            </a:r>
            <a:r>
              <a:rPr lang="it-IT" altLang="it-IT" sz="2000" dirty="0" smtClean="0">
                <a:solidFill>
                  <a:srgbClr val="000000"/>
                </a:solidFill>
                <a:latin typeface="Calibri" panose="020F0502020204030204" pitchFamily="34" charset="0"/>
              </a:rPr>
              <a:t> = 2.998 10</a:t>
            </a:r>
            <a:r>
              <a:rPr lang="it-IT" altLang="it-IT" sz="2000" baseline="30000" dirty="0" smtClean="0">
                <a:solidFill>
                  <a:srgbClr val="000000"/>
                </a:solidFill>
                <a:latin typeface="Calibri" panose="020F0502020204030204" pitchFamily="34" charset="0"/>
              </a:rPr>
              <a:t>8 </a:t>
            </a:r>
            <a:r>
              <a:rPr lang="it-IT" altLang="it-IT" sz="2000" dirty="0" smtClean="0">
                <a:solidFill>
                  <a:srgbClr val="000000"/>
                </a:solidFill>
                <a:latin typeface="Calibri" panose="020F0502020204030204" pitchFamily="34" charset="0"/>
              </a:rPr>
              <a:t>(m/sec)</a:t>
            </a:r>
            <a:endParaRPr lang="it-IT" altLang="it-IT" sz="2000" baseline="30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9989538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spett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066800"/>
            <a:ext cx="6781800" cy="15827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6083" name="Picture 3" descr="continuous1"/>
          <p:cNvPicPr>
            <a:picLocks noChangeAspect="1" noChangeArrowheads="1"/>
          </p:cNvPicPr>
          <p:nvPr/>
        </p:nvPicPr>
        <p:blipFill>
          <a:blip r:embed="rId3">
            <a:extLst>
              <a:ext uri="{28A0092B-C50C-407E-A947-70E740481C1C}">
                <a14:useLocalDpi xmlns:a14="http://schemas.microsoft.com/office/drawing/2010/main" val="0"/>
              </a:ext>
            </a:extLst>
          </a:blip>
          <a:srcRect t="-17444" b="-17444"/>
          <a:stretch>
            <a:fillRect/>
          </a:stretch>
        </p:blipFill>
        <p:spPr bwMode="auto">
          <a:xfrm>
            <a:off x="1916113" y="3140075"/>
            <a:ext cx="5399087" cy="995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6084" name="Text Box 4"/>
          <p:cNvSpPr txBox="1">
            <a:spLocks noChangeArrowheads="1"/>
          </p:cNvSpPr>
          <p:nvPr/>
        </p:nvSpPr>
        <p:spPr bwMode="auto">
          <a:xfrm>
            <a:off x="2245146" y="283875"/>
            <a:ext cx="47783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b="1" dirty="0" smtClean="0">
                <a:solidFill>
                  <a:srgbClr val="FF0000"/>
                </a:solidFill>
                <a:latin typeface="Calibri" panose="020F0502020204030204" pitchFamily="34" charset="0"/>
              </a:rPr>
              <a:t>SPETTRO ELETTROMAGNETICO</a:t>
            </a:r>
            <a:endParaRPr lang="it-IT" altLang="it-IT" sz="2800" b="1" dirty="0">
              <a:solidFill>
                <a:srgbClr val="FF0000"/>
              </a:solidFill>
              <a:latin typeface="Calibri" panose="020F0502020204030204" pitchFamily="34" charset="0"/>
            </a:endParaRPr>
          </a:p>
        </p:txBody>
      </p:sp>
      <p:sp>
        <p:nvSpPr>
          <p:cNvPr id="46085" name="Line 5"/>
          <p:cNvSpPr>
            <a:spLocks noChangeShapeType="1"/>
          </p:cNvSpPr>
          <p:nvPr/>
        </p:nvSpPr>
        <p:spPr bwMode="auto">
          <a:xfrm flipH="1">
            <a:off x="1893888" y="2324100"/>
            <a:ext cx="2368550" cy="93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6086" name="Line 6"/>
          <p:cNvSpPr>
            <a:spLocks noChangeShapeType="1"/>
          </p:cNvSpPr>
          <p:nvPr/>
        </p:nvSpPr>
        <p:spPr bwMode="auto">
          <a:xfrm>
            <a:off x="4430713" y="2324100"/>
            <a:ext cx="2000250" cy="939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6087" name="Text Box 7"/>
          <p:cNvSpPr txBox="1">
            <a:spLocks noChangeArrowheads="1"/>
          </p:cNvSpPr>
          <p:nvPr/>
        </p:nvSpPr>
        <p:spPr bwMode="auto">
          <a:xfrm>
            <a:off x="1219200" y="5905500"/>
            <a:ext cx="1858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a:solidFill>
                  <a:srgbClr val="000000"/>
                </a:solidFill>
                <a:latin typeface="Baskerville Old Face" pitchFamily="18" charset="0"/>
              </a:rPr>
              <a:t>1 nm = 10</a:t>
            </a:r>
            <a:r>
              <a:rPr lang="it-IT" altLang="it-IT" sz="2400" baseline="30000">
                <a:solidFill>
                  <a:srgbClr val="000000"/>
                </a:solidFill>
                <a:latin typeface="Baskerville Old Face" pitchFamily="18" charset="0"/>
              </a:rPr>
              <a:t>-9 </a:t>
            </a:r>
            <a:r>
              <a:rPr lang="it-IT" altLang="it-IT" sz="2400">
                <a:solidFill>
                  <a:srgbClr val="000000"/>
                </a:solidFill>
                <a:latin typeface="Baskerville Old Face" pitchFamily="18" charset="0"/>
              </a:rPr>
              <a:t>m</a:t>
            </a:r>
          </a:p>
        </p:txBody>
      </p:sp>
      <p:pic>
        <p:nvPicPr>
          <p:cNvPr id="46088" name="Picture 8" descr="spettro1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679950"/>
            <a:ext cx="2819400"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77036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1"/>
          <p:cNvPicPr>
            <a:picLocks noChangeAspect="1" noChangeArrowheads="1"/>
          </p:cNvPicPr>
          <p:nvPr/>
        </p:nvPicPr>
        <p:blipFill rotWithShape="1">
          <a:blip r:embed="rId2">
            <a:extLst>
              <a:ext uri="{28A0092B-C50C-407E-A947-70E740481C1C}">
                <a14:useLocalDpi xmlns:a14="http://schemas.microsoft.com/office/drawing/2010/main" val="0"/>
              </a:ext>
            </a:extLst>
          </a:blip>
          <a:srcRect l="41230" t="18834" b="5166"/>
          <a:stretch/>
        </p:blipFill>
        <p:spPr bwMode="auto">
          <a:xfrm>
            <a:off x="2051720" y="3496749"/>
            <a:ext cx="5132024"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6" name="CasellaDiTesto 1"/>
          <p:cNvSpPr txBox="1">
            <a:spLocks noChangeArrowheads="1"/>
          </p:cNvSpPr>
          <p:nvPr/>
        </p:nvSpPr>
        <p:spPr bwMode="auto">
          <a:xfrm>
            <a:off x="560476" y="166127"/>
            <a:ext cx="85693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a:latin typeface="Calibri" panose="020F0502020204030204" pitchFamily="34" charset="0"/>
              </a:rPr>
              <a:t>Lo studio dell’interazione tra </a:t>
            </a:r>
            <a:r>
              <a:rPr lang="it-IT" altLang="it-IT" sz="2400" b="1" dirty="0">
                <a:latin typeface="Calibri" panose="020F0502020204030204" pitchFamily="34" charset="0"/>
              </a:rPr>
              <a:t>radiazione elettromagnetica </a:t>
            </a:r>
            <a:r>
              <a:rPr lang="it-IT" altLang="it-IT" sz="2400" dirty="0">
                <a:latin typeface="Calibri" panose="020F0502020204030204" pitchFamily="34" charset="0"/>
              </a:rPr>
              <a:t>e </a:t>
            </a:r>
            <a:r>
              <a:rPr lang="it-IT" altLang="it-IT" sz="2400" b="1" dirty="0">
                <a:latin typeface="Calibri" panose="020F0502020204030204" pitchFamily="34" charset="0"/>
              </a:rPr>
              <a:t>materia</a:t>
            </a:r>
            <a:r>
              <a:rPr lang="it-IT" altLang="it-IT" sz="2400" dirty="0">
                <a:latin typeface="Calibri" panose="020F0502020204030204" pitchFamily="34" charset="0"/>
              </a:rPr>
              <a:t> ha portato allo sviluppo della </a:t>
            </a:r>
            <a:r>
              <a:rPr lang="it-IT" altLang="it-IT" sz="2400" b="1" dirty="0">
                <a:latin typeface="Calibri" panose="020F0502020204030204" pitchFamily="34" charset="0"/>
              </a:rPr>
              <a:t>Teoria Quantistica</a:t>
            </a:r>
          </a:p>
        </p:txBody>
      </p:sp>
      <p:sp>
        <p:nvSpPr>
          <p:cNvPr id="16" name="CasellaDiTesto 1"/>
          <p:cNvSpPr txBox="1">
            <a:spLocks noChangeArrowheads="1"/>
          </p:cNvSpPr>
          <p:nvPr/>
        </p:nvSpPr>
        <p:spPr bwMode="auto">
          <a:xfrm>
            <a:off x="251520" y="6237312"/>
            <a:ext cx="85693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err="1" smtClean="0">
                <a:latin typeface="Calibri" panose="020F0502020204030204" pitchFamily="34" charset="0"/>
              </a:rPr>
              <a:t>Planck</a:t>
            </a:r>
            <a:r>
              <a:rPr lang="it-IT" altLang="it-IT" sz="2400" dirty="0" smtClean="0">
                <a:latin typeface="Calibri" panose="020F0502020204030204" pitchFamily="34" charset="0"/>
              </a:rPr>
              <a:t>, </a:t>
            </a:r>
            <a:r>
              <a:rPr lang="it-IT" altLang="it-IT" sz="2400" dirty="0" err="1" smtClean="0">
                <a:latin typeface="Calibri" panose="020F0502020204030204" pitchFamily="34" charset="0"/>
              </a:rPr>
              <a:t>deBroglie</a:t>
            </a:r>
            <a:r>
              <a:rPr lang="it-IT" altLang="it-IT" sz="2400" dirty="0">
                <a:latin typeface="Calibri" panose="020F0502020204030204" pitchFamily="34" charset="0"/>
              </a:rPr>
              <a:t>, </a:t>
            </a:r>
            <a:r>
              <a:rPr lang="it-IT" altLang="it-IT" sz="2400" dirty="0" err="1">
                <a:latin typeface="Calibri" panose="020F0502020204030204" pitchFamily="34" charset="0"/>
              </a:rPr>
              <a:t>Heisenberg</a:t>
            </a:r>
            <a:r>
              <a:rPr lang="it-IT" altLang="it-IT" sz="2400" dirty="0">
                <a:latin typeface="Calibri" panose="020F0502020204030204" pitchFamily="34" charset="0"/>
              </a:rPr>
              <a:t>, </a:t>
            </a:r>
            <a:r>
              <a:rPr lang="it-IT" altLang="it-IT" sz="2400" dirty="0" err="1" smtClean="0">
                <a:latin typeface="Calibri" panose="020F0502020204030204" pitchFamily="34" charset="0"/>
              </a:rPr>
              <a:t>Schrödinger</a:t>
            </a:r>
            <a:r>
              <a:rPr lang="it-IT" altLang="it-IT" sz="2400" dirty="0" smtClean="0">
                <a:latin typeface="Calibri" panose="020F0502020204030204" pitchFamily="34" charset="0"/>
              </a:rPr>
              <a:t>, </a:t>
            </a:r>
            <a:r>
              <a:rPr lang="it-IT" altLang="it-IT" sz="2400" dirty="0" err="1" smtClean="0">
                <a:latin typeface="Calibri" panose="020F0502020204030204" pitchFamily="34" charset="0"/>
              </a:rPr>
              <a:t>Bohr</a:t>
            </a:r>
            <a:r>
              <a:rPr lang="it-IT" altLang="it-IT" sz="2400" dirty="0" smtClean="0">
                <a:latin typeface="Calibri" panose="020F0502020204030204" pitchFamily="34" charset="0"/>
              </a:rPr>
              <a:t>, Einstein, </a:t>
            </a:r>
            <a:r>
              <a:rPr lang="it-IT" altLang="it-IT" sz="2400" dirty="0" err="1" smtClean="0">
                <a:latin typeface="Calibri" panose="020F0502020204030204" pitchFamily="34" charset="0"/>
              </a:rPr>
              <a:t>Dirac</a:t>
            </a:r>
            <a:endParaRPr lang="it-IT" altLang="it-IT" sz="2400" b="1" dirty="0">
              <a:latin typeface="Calibri" panose="020F0502020204030204" pitchFamily="34" charset="0"/>
            </a:endParaRPr>
          </a:p>
        </p:txBody>
      </p:sp>
      <p:pic>
        <p:nvPicPr>
          <p:cNvPr id="86018" name="Picture 2" descr="Risultati immagini per hydrogen absorption spect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6957" y="1180136"/>
            <a:ext cx="4781550" cy="2133601"/>
          </a:xfrm>
          <a:prstGeom prst="rect">
            <a:avLst/>
          </a:prstGeom>
          <a:noFill/>
          <a:extLst>
            <a:ext uri="{909E8E84-426E-40DD-AFC4-6F175D3DCCD1}">
              <a14:hiddenFill xmlns:a14="http://schemas.microsoft.com/office/drawing/2010/main">
                <a:solidFill>
                  <a:srgbClr val="FFFFFF"/>
                </a:solidFill>
              </a14:hiddenFill>
            </a:ext>
          </a:extLst>
        </p:spPr>
      </p:pic>
      <p:sp>
        <p:nvSpPr>
          <p:cNvPr id="2" name="Rettangolo 1"/>
          <p:cNvSpPr/>
          <p:nvPr/>
        </p:nvSpPr>
        <p:spPr>
          <a:xfrm>
            <a:off x="132960" y="1810531"/>
            <a:ext cx="1491244" cy="707886"/>
          </a:xfrm>
          <a:prstGeom prst="rect">
            <a:avLst/>
          </a:prstGeom>
        </p:spPr>
        <p:txBody>
          <a:bodyPr wrap="square">
            <a:spAutoFit/>
          </a:bodyPr>
          <a:lstStyle/>
          <a:p>
            <a:r>
              <a:rPr lang="it-IT" altLang="it-IT" sz="2000" dirty="0" smtClean="0">
                <a:latin typeface="Calibri" panose="020F0502020204030204" pitchFamily="34" charset="0"/>
              </a:rPr>
              <a:t>Gas in livelli «eccitati»</a:t>
            </a:r>
            <a:endParaRPr lang="it-IT" sz="2000" dirty="0"/>
          </a:p>
        </p:txBody>
      </p:sp>
      <p:sp>
        <p:nvSpPr>
          <p:cNvPr id="7" name="Rettangolo 6"/>
          <p:cNvSpPr/>
          <p:nvPr/>
        </p:nvSpPr>
        <p:spPr>
          <a:xfrm>
            <a:off x="132960" y="2623938"/>
            <a:ext cx="1726130" cy="707886"/>
          </a:xfrm>
          <a:prstGeom prst="rect">
            <a:avLst/>
          </a:prstGeom>
        </p:spPr>
        <p:txBody>
          <a:bodyPr wrap="square">
            <a:spAutoFit/>
          </a:bodyPr>
          <a:lstStyle/>
          <a:p>
            <a:r>
              <a:rPr lang="it-IT" altLang="it-IT" sz="2000" dirty="0" smtClean="0">
                <a:latin typeface="Calibri" panose="020F0502020204030204" pitchFamily="34" charset="0"/>
              </a:rPr>
              <a:t>Gas in stato fondamentale</a:t>
            </a:r>
            <a:endParaRPr lang="it-IT" sz="2000" dirty="0"/>
          </a:p>
        </p:txBody>
      </p:sp>
      <p:sp>
        <p:nvSpPr>
          <p:cNvPr id="3" name="Freccia a destra 2"/>
          <p:cNvSpPr/>
          <p:nvPr/>
        </p:nvSpPr>
        <p:spPr bwMode="auto">
          <a:xfrm>
            <a:off x="1735954" y="2894273"/>
            <a:ext cx="483132" cy="360040"/>
          </a:xfrm>
          <a:prstGeom prst="rightArrow">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9" name="Freccia a destra 8"/>
          <p:cNvSpPr/>
          <p:nvPr/>
        </p:nvSpPr>
        <p:spPr bwMode="auto">
          <a:xfrm>
            <a:off x="1728082" y="2158377"/>
            <a:ext cx="483132" cy="360040"/>
          </a:xfrm>
          <a:prstGeom prst="rightArrow">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778418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Text Box 2"/>
          <p:cNvSpPr txBox="1">
            <a:spLocks noChangeArrowheads="1"/>
          </p:cNvSpPr>
          <p:nvPr/>
        </p:nvSpPr>
        <p:spPr bwMode="auto">
          <a:xfrm>
            <a:off x="194979" y="188640"/>
            <a:ext cx="8743950" cy="6417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Tx/>
              <a:buNone/>
            </a:pPr>
            <a:r>
              <a:rPr lang="it-IT" altLang="it-IT" sz="2800" b="1" dirty="0" smtClean="0">
                <a:solidFill>
                  <a:srgbClr val="FF0000"/>
                </a:solidFill>
                <a:latin typeface="Calibri" panose="020F0502020204030204" pitchFamily="34" charset="0"/>
              </a:rPr>
              <a:t>MODELLO ATOMICO di </a:t>
            </a:r>
            <a:r>
              <a:rPr lang="it-IT" altLang="it-IT" sz="2800" b="1" dirty="0" err="1" smtClean="0">
                <a:solidFill>
                  <a:srgbClr val="FF0000"/>
                </a:solidFill>
                <a:latin typeface="Calibri" panose="020F0502020204030204" pitchFamily="34" charset="0"/>
              </a:rPr>
              <a:t>Bohr</a:t>
            </a:r>
            <a:r>
              <a:rPr lang="it-IT" altLang="it-IT" sz="2800" b="1" dirty="0" smtClean="0">
                <a:solidFill>
                  <a:srgbClr val="FF0000"/>
                </a:solidFill>
                <a:latin typeface="Calibri" panose="020F0502020204030204" pitchFamily="34" charset="0"/>
              </a:rPr>
              <a:t> (Rutherford-</a:t>
            </a:r>
            <a:r>
              <a:rPr lang="it-IT" altLang="it-IT" sz="2800" b="1" dirty="0" err="1" smtClean="0">
                <a:solidFill>
                  <a:srgbClr val="FF0000"/>
                </a:solidFill>
                <a:latin typeface="Calibri" panose="020F0502020204030204" pitchFamily="34" charset="0"/>
              </a:rPr>
              <a:t>Bohr</a:t>
            </a:r>
            <a:r>
              <a:rPr lang="it-IT" altLang="it-IT" sz="2800" b="1" dirty="0" smtClean="0">
                <a:solidFill>
                  <a:srgbClr val="FF0000"/>
                </a:solidFill>
                <a:latin typeface="Calibri" panose="020F0502020204030204" pitchFamily="34" charset="0"/>
              </a:rPr>
              <a:t>, 1913)</a:t>
            </a:r>
            <a:endParaRPr lang="it-IT" altLang="it-IT" sz="2800" b="1" dirty="0">
              <a:solidFill>
                <a:srgbClr val="FF0000"/>
              </a:solidFill>
              <a:latin typeface="Calibri" panose="020F0502020204030204" pitchFamily="34" charset="0"/>
            </a:endParaRPr>
          </a:p>
          <a:p>
            <a:pPr>
              <a:spcBef>
                <a:spcPct val="0"/>
              </a:spcBef>
              <a:buFontTx/>
              <a:buNone/>
            </a:pPr>
            <a:endParaRPr lang="it-IT" altLang="it-IT" sz="1200" dirty="0" smtClean="0">
              <a:solidFill>
                <a:srgbClr val="000000"/>
              </a:solidFill>
              <a:latin typeface="Calibri" panose="020F0502020204030204" pitchFamily="34" charset="0"/>
            </a:endParaRPr>
          </a:p>
          <a:p>
            <a:pPr>
              <a:spcBef>
                <a:spcPct val="0"/>
              </a:spcBef>
              <a:buNone/>
            </a:pPr>
            <a:r>
              <a:rPr lang="it-IT" altLang="it-IT" sz="2400" dirty="0">
                <a:solidFill>
                  <a:srgbClr val="000000"/>
                </a:solidFill>
                <a:latin typeface="Calibri" panose="020F0502020204030204" pitchFamily="34" charset="0"/>
              </a:rPr>
              <a:t>Atomo di H, il più semplice</a:t>
            </a:r>
            <a:endParaRPr lang="it-IT" sz="2400" dirty="0">
              <a:latin typeface="Calibri" panose="020F0502020204030204" pitchFamily="34" charset="0"/>
            </a:endParaRPr>
          </a:p>
          <a:p>
            <a:pPr>
              <a:spcBef>
                <a:spcPct val="0"/>
              </a:spcBef>
              <a:buFontTx/>
              <a:buNone/>
            </a:pPr>
            <a:endParaRPr lang="it-IT" altLang="it-IT" sz="1100" dirty="0">
              <a:solidFill>
                <a:srgbClr val="000000"/>
              </a:solidFill>
              <a:latin typeface="Calibri" panose="020F0502020204030204" pitchFamily="34" charset="0"/>
            </a:endParaRPr>
          </a:p>
          <a:p>
            <a:pPr>
              <a:lnSpc>
                <a:spcPct val="120000"/>
              </a:lnSpc>
              <a:spcBef>
                <a:spcPct val="0"/>
              </a:spcBef>
              <a:buNone/>
            </a:pPr>
            <a:r>
              <a:rPr lang="it-IT" altLang="it-IT" sz="2400" dirty="0">
                <a:solidFill>
                  <a:srgbClr val="000000"/>
                </a:solidFill>
                <a:latin typeface="Calibri" panose="020F0502020204030204" pitchFamily="34" charset="0"/>
              </a:rPr>
              <a:t>L’elettrone si trova su determinate </a:t>
            </a:r>
            <a:r>
              <a:rPr lang="it-IT" altLang="it-IT" sz="2400" u="sng" dirty="0">
                <a:solidFill>
                  <a:srgbClr val="000000"/>
                </a:solidFill>
                <a:latin typeface="Calibri" panose="020F0502020204030204" pitchFamily="34" charset="0"/>
              </a:rPr>
              <a:t>orbite stazionarie</a:t>
            </a:r>
            <a:r>
              <a:rPr lang="it-IT" altLang="it-IT" sz="2400" dirty="0">
                <a:solidFill>
                  <a:srgbClr val="000000"/>
                </a:solidFill>
                <a:latin typeface="Calibri" panose="020F0502020204030204" pitchFamily="34" charset="0"/>
              </a:rPr>
              <a:t> intorno al nucleo (gusci sferici ad energia costante)</a:t>
            </a:r>
          </a:p>
          <a:p>
            <a:pPr algn="just">
              <a:lnSpc>
                <a:spcPct val="120000"/>
              </a:lnSpc>
              <a:spcBef>
                <a:spcPct val="0"/>
              </a:spcBef>
              <a:buNone/>
            </a:pPr>
            <a:endParaRPr lang="it-IT" altLang="it-IT" sz="2400" dirty="0" smtClean="0">
              <a:solidFill>
                <a:srgbClr val="000000"/>
              </a:solidFill>
              <a:latin typeface="Calibri" panose="020F0502020204030204" pitchFamily="34" charset="0"/>
            </a:endParaRPr>
          </a:p>
          <a:p>
            <a:pPr algn="just">
              <a:lnSpc>
                <a:spcPct val="120000"/>
              </a:lnSpc>
              <a:spcBef>
                <a:spcPct val="0"/>
              </a:spcBef>
              <a:buNone/>
            </a:pPr>
            <a:endParaRPr lang="it-IT" altLang="it-IT" sz="2400" dirty="0">
              <a:solidFill>
                <a:srgbClr val="000000"/>
              </a:solidFill>
              <a:latin typeface="Calibri" panose="020F0502020204030204" pitchFamily="34" charset="0"/>
            </a:endParaRPr>
          </a:p>
          <a:p>
            <a:pPr algn="just">
              <a:lnSpc>
                <a:spcPct val="120000"/>
              </a:lnSpc>
              <a:spcBef>
                <a:spcPct val="0"/>
              </a:spcBef>
              <a:buNone/>
            </a:pPr>
            <a:r>
              <a:rPr lang="it-IT" altLang="it-IT" sz="2400" dirty="0" smtClean="0">
                <a:solidFill>
                  <a:srgbClr val="000000"/>
                </a:solidFill>
                <a:latin typeface="Calibri" panose="020F0502020204030204" pitchFamily="34" charset="0"/>
              </a:rPr>
              <a:t>L’elettrone </a:t>
            </a:r>
            <a:r>
              <a:rPr lang="it-IT" altLang="it-IT" sz="2400" dirty="0">
                <a:solidFill>
                  <a:srgbClr val="000000"/>
                </a:solidFill>
                <a:latin typeface="Calibri" panose="020F0502020204030204" pitchFamily="34" charset="0"/>
              </a:rPr>
              <a:t>si muove su orbite circolari </a:t>
            </a:r>
          </a:p>
          <a:p>
            <a:pPr algn="just">
              <a:spcBef>
                <a:spcPct val="0"/>
              </a:spcBef>
              <a:buFontTx/>
              <a:buNone/>
            </a:pPr>
            <a:endParaRPr lang="it-IT" altLang="it-IT" sz="2400" dirty="0" smtClean="0">
              <a:solidFill>
                <a:srgbClr val="000000"/>
              </a:solidFill>
              <a:latin typeface="Calibri" panose="020F0502020204030204" pitchFamily="34" charset="0"/>
            </a:endParaRPr>
          </a:p>
          <a:p>
            <a:pPr algn="just">
              <a:spcBef>
                <a:spcPct val="0"/>
              </a:spcBef>
              <a:buFontTx/>
              <a:buNone/>
            </a:pPr>
            <a:endParaRPr lang="it-IT" altLang="it-IT" sz="2400" dirty="0" smtClean="0">
              <a:solidFill>
                <a:srgbClr val="000000"/>
              </a:solidFill>
              <a:latin typeface="Calibri" panose="020F0502020204030204" pitchFamily="34" charset="0"/>
            </a:endParaRPr>
          </a:p>
          <a:p>
            <a:pPr algn="just">
              <a:spcBef>
                <a:spcPct val="0"/>
              </a:spcBef>
              <a:buFontTx/>
              <a:buNone/>
            </a:pPr>
            <a:endParaRPr lang="it-IT" altLang="it-IT" sz="2400" dirty="0">
              <a:solidFill>
                <a:srgbClr val="000000"/>
              </a:solidFill>
              <a:latin typeface="Calibri" panose="020F0502020204030204" pitchFamily="34" charset="0"/>
            </a:endParaRPr>
          </a:p>
          <a:p>
            <a:pPr algn="just">
              <a:spcBef>
                <a:spcPct val="0"/>
              </a:spcBef>
              <a:buFontTx/>
              <a:buNone/>
            </a:pPr>
            <a:endParaRPr lang="it-IT" altLang="it-IT" sz="2400" dirty="0" smtClean="0">
              <a:solidFill>
                <a:srgbClr val="000000"/>
              </a:solidFill>
              <a:latin typeface="Calibri" panose="020F0502020204030204" pitchFamily="34" charset="0"/>
            </a:endParaRPr>
          </a:p>
          <a:p>
            <a:pPr algn="just">
              <a:spcBef>
                <a:spcPct val="0"/>
              </a:spcBef>
              <a:buFontTx/>
              <a:buNone/>
            </a:pPr>
            <a:endParaRPr lang="it-IT" altLang="it-IT" sz="2400" dirty="0">
              <a:solidFill>
                <a:srgbClr val="000000"/>
              </a:solidFill>
              <a:latin typeface="Calibri" panose="020F0502020204030204" pitchFamily="34" charset="0"/>
            </a:endParaRPr>
          </a:p>
          <a:p>
            <a:pPr algn="just">
              <a:spcBef>
                <a:spcPct val="0"/>
              </a:spcBef>
              <a:buFontTx/>
              <a:buNone/>
            </a:pPr>
            <a:r>
              <a:rPr lang="it-IT" altLang="it-IT" sz="2400" dirty="0" smtClean="0">
                <a:solidFill>
                  <a:srgbClr val="000000"/>
                </a:solidFill>
                <a:latin typeface="Calibri" panose="020F0502020204030204" pitchFamily="34" charset="0"/>
              </a:rPr>
              <a:t>Le </a:t>
            </a:r>
            <a:r>
              <a:rPr lang="it-IT" altLang="it-IT" sz="2400" dirty="0">
                <a:solidFill>
                  <a:srgbClr val="000000"/>
                </a:solidFill>
                <a:latin typeface="Calibri" panose="020F0502020204030204" pitchFamily="34" charset="0"/>
              </a:rPr>
              <a:t>orbite ammesse hanno </a:t>
            </a:r>
            <a:r>
              <a:rPr lang="it-IT" altLang="it-IT" sz="2400" u="sng" dirty="0">
                <a:solidFill>
                  <a:srgbClr val="000000"/>
                </a:solidFill>
                <a:latin typeface="Calibri" panose="020F0502020204030204" pitchFamily="34" charset="0"/>
              </a:rPr>
              <a:t>momento angolare</a:t>
            </a:r>
            <a:r>
              <a:rPr lang="it-IT" altLang="it-IT" sz="2400" dirty="0">
                <a:solidFill>
                  <a:srgbClr val="000000"/>
                </a:solidFill>
                <a:latin typeface="Calibri" panose="020F0502020204030204" pitchFamily="34" charset="0"/>
              </a:rPr>
              <a:t> (</a:t>
            </a:r>
            <a:r>
              <a:rPr lang="it-IT" altLang="it-IT" sz="2400" dirty="0" err="1">
                <a:solidFill>
                  <a:srgbClr val="000000"/>
                </a:solidFill>
                <a:latin typeface="Calibri" panose="020F0502020204030204" pitchFamily="34" charset="0"/>
              </a:rPr>
              <a:t>mvr</a:t>
            </a:r>
            <a:r>
              <a:rPr lang="it-IT" altLang="it-IT" sz="2400" dirty="0">
                <a:solidFill>
                  <a:srgbClr val="000000"/>
                </a:solidFill>
                <a:latin typeface="Calibri" panose="020F0502020204030204" pitchFamily="34" charset="0"/>
              </a:rPr>
              <a:t>)  </a:t>
            </a:r>
            <a:r>
              <a:rPr lang="it-IT" altLang="it-IT" sz="2400" u="sng" dirty="0">
                <a:solidFill>
                  <a:srgbClr val="000000"/>
                </a:solidFill>
                <a:latin typeface="Calibri" panose="020F0502020204030204" pitchFamily="34" charset="0"/>
              </a:rPr>
              <a:t>quantizzato</a:t>
            </a:r>
          </a:p>
          <a:p>
            <a:pPr algn="just">
              <a:spcBef>
                <a:spcPct val="0"/>
              </a:spcBef>
              <a:buFontTx/>
              <a:buNone/>
            </a:pPr>
            <a:endParaRPr lang="it-IT" altLang="it-IT" sz="2400" dirty="0">
              <a:solidFill>
                <a:srgbClr val="000000"/>
              </a:solidFill>
              <a:latin typeface="Calibri" panose="020F0502020204030204" pitchFamily="34" charset="0"/>
            </a:endParaRPr>
          </a:p>
          <a:p>
            <a:pPr algn="ctr">
              <a:spcBef>
                <a:spcPct val="0"/>
              </a:spcBef>
              <a:buFontTx/>
              <a:buNone/>
            </a:pPr>
            <a:r>
              <a:rPr lang="it-IT" altLang="it-IT" sz="2400" dirty="0" err="1">
                <a:solidFill>
                  <a:srgbClr val="000000"/>
                </a:solidFill>
                <a:latin typeface="Calibri" panose="020F0502020204030204" pitchFamily="34" charset="0"/>
              </a:rPr>
              <a:t>mvr</a:t>
            </a:r>
            <a:r>
              <a:rPr lang="it-IT" altLang="it-IT" sz="2400" dirty="0">
                <a:solidFill>
                  <a:srgbClr val="000000"/>
                </a:solidFill>
                <a:latin typeface="Calibri" panose="020F0502020204030204" pitchFamily="34" charset="0"/>
              </a:rPr>
              <a:t> = </a:t>
            </a:r>
            <a:r>
              <a:rPr lang="it-IT" altLang="it-IT" sz="2400" dirty="0" err="1" smtClean="0">
                <a:solidFill>
                  <a:srgbClr val="000000"/>
                </a:solidFill>
                <a:latin typeface="Calibri" panose="020F0502020204030204" pitchFamily="34" charset="0"/>
              </a:rPr>
              <a:t>nh</a:t>
            </a:r>
            <a:r>
              <a:rPr lang="it-IT" altLang="it-IT" sz="2400" dirty="0" smtClean="0">
                <a:solidFill>
                  <a:srgbClr val="000000"/>
                </a:solidFill>
                <a:latin typeface="Calibri" panose="020F0502020204030204" pitchFamily="34" charset="0"/>
              </a:rPr>
              <a:t>/2</a:t>
            </a:r>
            <a:r>
              <a:rPr lang="el-GR" altLang="it-IT" sz="2400" dirty="0" smtClean="0">
                <a:solidFill>
                  <a:srgbClr val="000000"/>
                </a:solidFill>
                <a:latin typeface="Calibri" panose="020F0502020204030204" pitchFamily="34" charset="0"/>
                <a:cs typeface="Times New Roman" panose="02020603050405020304" pitchFamily="18" charset="0"/>
              </a:rPr>
              <a:t>π</a:t>
            </a:r>
            <a:r>
              <a:rPr lang="it-IT" altLang="it-IT" sz="2400" dirty="0" smtClean="0">
                <a:solidFill>
                  <a:srgbClr val="000000"/>
                </a:solidFill>
                <a:latin typeface="Calibri" panose="020F0502020204030204" pitchFamily="34" charset="0"/>
              </a:rPr>
              <a:t>    </a:t>
            </a:r>
            <a:r>
              <a:rPr lang="it-IT" altLang="it-IT" sz="2400" dirty="0">
                <a:solidFill>
                  <a:srgbClr val="000000"/>
                </a:solidFill>
                <a:latin typeface="Calibri" panose="020F0502020204030204" pitchFamily="34" charset="0"/>
              </a:rPr>
              <a:t>n = 1, 2, 3, …(numero quantico</a:t>
            </a:r>
            <a:r>
              <a:rPr lang="it-IT" altLang="it-IT" sz="2400" dirty="0" smtClean="0">
                <a:solidFill>
                  <a:srgbClr val="000000"/>
                </a:solidFill>
                <a:latin typeface="Calibri" panose="020F0502020204030204" pitchFamily="34" charset="0"/>
              </a:rPr>
              <a:t>)</a:t>
            </a:r>
            <a:endParaRPr lang="it-IT" altLang="it-IT" sz="2400" dirty="0">
              <a:solidFill>
                <a:srgbClr val="000000"/>
              </a:solidFill>
              <a:latin typeface="Calibri" panose="020F0502020204030204" pitchFamily="34" charset="0"/>
            </a:endParaRPr>
          </a:p>
        </p:txBody>
      </p:sp>
      <p:pic>
        <p:nvPicPr>
          <p:cNvPr id="87046" name="Picture 6" descr="Risultati immagini per bohr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2204864"/>
            <a:ext cx="3380857" cy="29954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2590800" y="2616200"/>
            <a:ext cx="3962400" cy="332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defRPr/>
            </a:pPr>
            <a:r>
              <a:rPr lang="it-IT" sz="2800" b="1" dirty="0">
                <a:solidFill>
                  <a:srgbClr val="CC3300"/>
                </a:solidFill>
                <a:latin typeface="Calibri" panose="020F0502020204030204" pitchFamily="34" charset="0"/>
              </a:rPr>
              <a:t>CHIMICA</a:t>
            </a:r>
          </a:p>
          <a:p>
            <a:pPr algn="ctr">
              <a:spcBef>
                <a:spcPct val="50000"/>
              </a:spcBef>
              <a:defRPr/>
            </a:pPr>
            <a:r>
              <a:rPr lang="it-IT" sz="2000" dirty="0">
                <a:latin typeface="Calibri" panose="020F0502020204030204" pitchFamily="34" charset="0"/>
              </a:rPr>
              <a:t>Studio dei principi che governano il mondo fisico (composizione, struttura, proprietà, reattività della materia) attraverso esperimenti ed osservazioni</a:t>
            </a:r>
          </a:p>
          <a:p>
            <a:pPr algn="ctr">
              <a:spcBef>
                <a:spcPct val="50000"/>
              </a:spcBef>
              <a:defRPr/>
            </a:pPr>
            <a:endParaRPr lang="it-IT" sz="2000" dirty="0">
              <a:latin typeface="Calibri" panose="020F0502020204030204" pitchFamily="34" charset="0"/>
            </a:endParaRPr>
          </a:p>
          <a:p>
            <a:pPr algn="ctr">
              <a:spcBef>
                <a:spcPct val="50000"/>
              </a:spcBef>
              <a:defRPr/>
            </a:pPr>
            <a:endParaRPr lang="it-IT" sz="2800" b="1" dirty="0">
              <a:solidFill>
                <a:srgbClr val="CC3300"/>
              </a:solidFill>
              <a:latin typeface="Calibri" panose="020F0502020204030204" pitchFamily="34" charset="0"/>
            </a:endParaRPr>
          </a:p>
        </p:txBody>
      </p:sp>
      <p:sp>
        <p:nvSpPr>
          <p:cNvPr id="16387" name="Text Box 5"/>
          <p:cNvSpPr txBox="1">
            <a:spLocks noChangeArrowheads="1"/>
          </p:cNvSpPr>
          <p:nvPr/>
        </p:nvSpPr>
        <p:spPr bwMode="auto">
          <a:xfrm>
            <a:off x="6934200" y="685800"/>
            <a:ext cx="16764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b="1">
                <a:latin typeface="Calibri" panose="020F0502020204030204" pitchFamily="34" charset="0"/>
              </a:rPr>
              <a:t>Generale</a:t>
            </a:r>
          </a:p>
          <a:p>
            <a:pPr algn="ctr" eaLnBrk="1" hangingPunct="1">
              <a:spcBef>
                <a:spcPct val="50000"/>
              </a:spcBef>
              <a:buFontTx/>
              <a:buNone/>
            </a:pPr>
            <a:r>
              <a:rPr lang="it-IT" altLang="it-IT" sz="2000">
                <a:latin typeface="Calibri" panose="020F0502020204030204" pitchFamily="34" charset="0"/>
              </a:rPr>
              <a:t>Leggi fondamentali</a:t>
            </a:r>
          </a:p>
        </p:txBody>
      </p:sp>
      <p:sp>
        <p:nvSpPr>
          <p:cNvPr id="16388" name="Text Box 6"/>
          <p:cNvSpPr txBox="1">
            <a:spLocks noChangeArrowheads="1"/>
          </p:cNvSpPr>
          <p:nvPr/>
        </p:nvSpPr>
        <p:spPr bwMode="auto">
          <a:xfrm>
            <a:off x="609600" y="1066800"/>
            <a:ext cx="19050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b="1">
                <a:latin typeface="Calibri" panose="020F0502020204030204" pitchFamily="34" charset="0"/>
              </a:rPr>
              <a:t>Inorganica</a:t>
            </a:r>
          </a:p>
          <a:p>
            <a:pPr algn="ctr" eaLnBrk="1" hangingPunct="1">
              <a:spcBef>
                <a:spcPct val="50000"/>
              </a:spcBef>
              <a:buFontTx/>
              <a:buNone/>
            </a:pPr>
            <a:r>
              <a:rPr lang="it-IT" altLang="it-IT" sz="2000">
                <a:latin typeface="Calibri" panose="020F0502020204030204" pitchFamily="34" charset="0"/>
              </a:rPr>
              <a:t>Sostanze non contenenti carbonio</a:t>
            </a:r>
          </a:p>
        </p:txBody>
      </p:sp>
      <p:sp>
        <p:nvSpPr>
          <p:cNvPr id="16389" name="Text Box 7"/>
          <p:cNvSpPr txBox="1">
            <a:spLocks noChangeArrowheads="1"/>
          </p:cNvSpPr>
          <p:nvPr/>
        </p:nvSpPr>
        <p:spPr bwMode="auto">
          <a:xfrm>
            <a:off x="685800" y="4876800"/>
            <a:ext cx="1447800" cy="152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b="1">
                <a:latin typeface="Calibri" panose="020F0502020204030204" pitchFamily="34" charset="0"/>
              </a:rPr>
              <a:t>Organica</a:t>
            </a:r>
          </a:p>
          <a:p>
            <a:pPr algn="ctr" eaLnBrk="1" hangingPunct="1">
              <a:spcBef>
                <a:spcPct val="50000"/>
              </a:spcBef>
              <a:buFontTx/>
              <a:buNone/>
            </a:pPr>
            <a:r>
              <a:rPr lang="it-IT" altLang="it-IT" sz="2000">
                <a:latin typeface="Calibri" panose="020F0502020204030204" pitchFamily="34" charset="0"/>
              </a:rPr>
              <a:t>Sostanze contenenti carbonio</a:t>
            </a:r>
          </a:p>
        </p:txBody>
      </p:sp>
      <p:sp>
        <p:nvSpPr>
          <p:cNvPr id="16390" name="Text Box 8"/>
          <p:cNvSpPr txBox="1">
            <a:spLocks noChangeArrowheads="1"/>
          </p:cNvSpPr>
          <p:nvPr/>
        </p:nvSpPr>
        <p:spPr bwMode="auto">
          <a:xfrm>
            <a:off x="6934200" y="3505200"/>
            <a:ext cx="18288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b="1">
                <a:latin typeface="Calibri" panose="020F0502020204030204" pitchFamily="34" charset="0"/>
              </a:rPr>
              <a:t>Fisica</a:t>
            </a:r>
          </a:p>
          <a:p>
            <a:pPr algn="ctr" eaLnBrk="1" hangingPunct="1">
              <a:spcBef>
                <a:spcPct val="50000"/>
              </a:spcBef>
              <a:buFontTx/>
              <a:buNone/>
            </a:pPr>
            <a:r>
              <a:rPr lang="it-IT" altLang="it-IT" sz="2000">
                <a:latin typeface="Calibri" panose="020F0502020204030204" pitchFamily="34" charset="0"/>
              </a:rPr>
              <a:t>Variazioni di Energia</a:t>
            </a:r>
          </a:p>
        </p:txBody>
      </p:sp>
      <p:sp>
        <p:nvSpPr>
          <p:cNvPr id="16391" name="Text Box 9"/>
          <p:cNvSpPr txBox="1">
            <a:spLocks noChangeArrowheads="1"/>
          </p:cNvSpPr>
          <p:nvPr/>
        </p:nvSpPr>
        <p:spPr bwMode="auto">
          <a:xfrm>
            <a:off x="3505200" y="304800"/>
            <a:ext cx="22098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b="1">
                <a:latin typeface="Calibri" panose="020F0502020204030204" pitchFamily="34" charset="0"/>
              </a:rPr>
              <a:t>Analitica</a:t>
            </a:r>
          </a:p>
          <a:p>
            <a:pPr algn="ctr" eaLnBrk="1" hangingPunct="1">
              <a:spcBef>
                <a:spcPct val="50000"/>
              </a:spcBef>
              <a:buFontTx/>
              <a:buNone/>
            </a:pPr>
            <a:r>
              <a:rPr lang="it-IT" altLang="it-IT" sz="2000">
                <a:latin typeface="Calibri" panose="020F0502020204030204" pitchFamily="34" charset="0"/>
              </a:rPr>
              <a:t>Analisi</a:t>
            </a:r>
          </a:p>
        </p:txBody>
      </p:sp>
      <p:sp>
        <p:nvSpPr>
          <p:cNvPr id="16392" name="Text Box 10"/>
          <p:cNvSpPr txBox="1">
            <a:spLocks noChangeArrowheads="1"/>
          </p:cNvSpPr>
          <p:nvPr/>
        </p:nvSpPr>
        <p:spPr bwMode="auto">
          <a:xfrm>
            <a:off x="4800600" y="5578475"/>
            <a:ext cx="4191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50000"/>
              </a:spcBef>
              <a:buFontTx/>
              <a:buNone/>
            </a:pPr>
            <a:r>
              <a:rPr lang="it-IT" altLang="it-IT" sz="2400" b="1">
                <a:latin typeface="Calibri" panose="020F0502020204030204" pitchFamily="34" charset="0"/>
              </a:rPr>
              <a:t>Astrochimica, Biochimica, Geochimica….</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https://sites.ualberta.ca/%7Epogosyan/teaching/ASTRO_122/lect5/figure05-21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86" y="1188441"/>
            <a:ext cx="3257550" cy="3219451"/>
          </a:xfrm>
          <a:prstGeom prst="rect">
            <a:avLst/>
          </a:prstGeom>
          <a:noFill/>
          <a:extLst>
            <a:ext uri="{909E8E84-426E-40DD-AFC4-6F175D3DCCD1}">
              <a14:hiddenFill xmlns:a14="http://schemas.microsoft.com/office/drawing/2010/main">
                <a:solidFill>
                  <a:srgbClr val="FFFFFF"/>
                </a:solidFill>
              </a14:hiddenFill>
            </a:ext>
          </a:extLst>
        </p:spPr>
      </p:pic>
      <p:pic>
        <p:nvPicPr>
          <p:cNvPr id="88068" name="Picture 4" descr="https://sites.ualberta.ca/%7Epogosyan/teaching/ASTRO_122/lect5/figure05-21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2" y="1163479"/>
            <a:ext cx="3162300" cy="32194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79512" y="123028"/>
            <a:ext cx="878534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a:spcBef>
                <a:spcPct val="0"/>
              </a:spcBef>
              <a:buFontTx/>
              <a:buNone/>
            </a:pPr>
            <a:r>
              <a:rPr lang="it-IT" altLang="it-IT" sz="2000" b="1" dirty="0" smtClean="0">
                <a:solidFill>
                  <a:srgbClr val="000000"/>
                </a:solidFill>
                <a:latin typeface="Calibri" panose="020F0502020204030204" pitchFamily="34" charset="0"/>
              </a:rPr>
              <a:t>Transizione elettronica:</a:t>
            </a:r>
          </a:p>
          <a:p>
            <a:pPr algn="just">
              <a:spcBef>
                <a:spcPct val="0"/>
              </a:spcBef>
              <a:buFontTx/>
              <a:buNone/>
            </a:pPr>
            <a:r>
              <a:rPr lang="it-IT" altLang="it-IT" sz="2000" dirty="0" smtClean="0">
                <a:solidFill>
                  <a:srgbClr val="000000"/>
                </a:solidFill>
                <a:latin typeface="Calibri" panose="020F0502020204030204" pitchFamily="34" charset="0"/>
              </a:rPr>
              <a:t>1) un </a:t>
            </a:r>
            <a:r>
              <a:rPr lang="it-IT" altLang="it-IT" sz="2000" dirty="0">
                <a:solidFill>
                  <a:srgbClr val="000000"/>
                </a:solidFill>
                <a:latin typeface="Calibri" panose="020F0502020204030204" pitchFamily="34" charset="0"/>
              </a:rPr>
              <a:t>elettrone passa da un’orbita interna ad una più </a:t>
            </a:r>
            <a:r>
              <a:rPr lang="it-IT" altLang="it-IT" sz="2000" dirty="0" smtClean="0">
                <a:solidFill>
                  <a:srgbClr val="000000"/>
                </a:solidFill>
                <a:latin typeface="Calibri" panose="020F0502020204030204" pitchFamily="34" charset="0"/>
              </a:rPr>
              <a:t>esterna vuota(assorbimento</a:t>
            </a:r>
            <a:r>
              <a:rPr lang="it-IT" altLang="it-IT" sz="2000" dirty="0">
                <a:solidFill>
                  <a:srgbClr val="000000"/>
                </a:solidFill>
                <a:latin typeface="Calibri" panose="020F0502020204030204" pitchFamily="34" charset="0"/>
              </a:rPr>
              <a:t>) </a:t>
            </a:r>
            <a:endParaRPr lang="it-IT" altLang="it-IT" sz="2000" dirty="0" smtClean="0">
              <a:solidFill>
                <a:srgbClr val="000000"/>
              </a:solidFill>
              <a:latin typeface="Calibri" panose="020F0502020204030204" pitchFamily="34" charset="0"/>
            </a:endParaRPr>
          </a:p>
          <a:p>
            <a:pPr algn="just">
              <a:spcBef>
                <a:spcPct val="0"/>
              </a:spcBef>
              <a:buFontTx/>
              <a:buNone/>
            </a:pPr>
            <a:r>
              <a:rPr lang="it-IT" altLang="it-IT" sz="2000" dirty="0" smtClean="0">
                <a:solidFill>
                  <a:srgbClr val="000000"/>
                </a:solidFill>
                <a:latin typeface="Calibri" panose="020F0502020204030204" pitchFamily="34" charset="0"/>
              </a:rPr>
              <a:t>2) un elettrone passa da un orbita esterna ad una interna vacante (emissione)</a:t>
            </a:r>
            <a:endParaRPr lang="it-IT" altLang="it-IT" sz="2000" dirty="0">
              <a:solidFill>
                <a:srgbClr val="000000"/>
              </a:solidFill>
              <a:latin typeface="Calibri" panose="020F0502020204030204" pitchFamily="34" charset="0"/>
            </a:endParaRPr>
          </a:p>
        </p:txBody>
      </p:sp>
      <p:sp>
        <p:nvSpPr>
          <p:cNvPr id="2" name="CasellaDiTesto 1"/>
          <p:cNvSpPr txBox="1"/>
          <p:nvPr/>
        </p:nvSpPr>
        <p:spPr>
          <a:xfrm>
            <a:off x="1277606" y="4013294"/>
            <a:ext cx="2088232" cy="461665"/>
          </a:xfrm>
          <a:prstGeom prst="rect">
            <a:avLst/>
          </a:prstGeom>
          <a:solidFill>
            <a:schemeClr val="bg1"/>
          </a:solidFill>
        </p:spPr>
        <p:txBody>
          <a:bodyPr wrap="square" rtlCol="0">
            <a:spAutoFit/>
          </a:bodyPr>
          <a:lstStyle/>
          <a:p>
            <a:r>
              <a:rPr lang="it-IT" dirty="0" smtClean="0">
                <a:latin typeface="Calibri" panose="020F0502020204030204" pitchFamily="34" charset="0"/>
              </a:rPr>
              <a:t>assorbimento</a:t>
            </a:r>
            <a:endParaRPr lang="it-IT" dirty="0">
              <a:latin typeface="Calibri" panose="020F0502020204030204" pitchFamily="34" charset="0"/>
            </a:endParaRPr>
          </a:p>
        </p:txBody>
      </p:sp>
      <p:sp>
        <p:nvSpPr>
          <p:cNvPr id="6" name="CasellaDiTesto 5"/>
          <p:cNvSpPr txBox="1"/>
          <p:nvPr/>
        </p:nvSpPr>
        <p:spPr>
          <a:xfrm>
            <a:off x="6084168" y="4013294"/>
            <a:ext cx="2088232" cy="461665"/>
          </a:xfrm>
          <a:prstGeom prst="rect">
            <a:avLst/>
          </a:prstGeom>
          <a:solidFill>
            <a:schemeClr val="bg1"/>
          </a:solidFill>
        </p:spPr>
        <p:txBody>
          <a:bodyPr wrap="square" rtlCol="0">
            <a:spAutoFit/>
          </a:bodyPr>
          <a:lstStyle/>
          <a:p>
            <a:r>
              <a:rPr lang="it-IT" dirty="0" smtClean="0">
                <a:latin typeface="Calibri" panose="020F0502020204030204" pitchFamily="34" charset="0"/>
              </a:rPr>
              <a:t>emissione</a:t>
            </a:r>
            <a:endParaRPr lang="it-IT" dirty="0">
              <a:latin typeface="Calibri" panose="020F0502020204030204" pitchFamily="34" charset="0"/>
            </a:endParaRPr>
          </a:p>
        </p:txBody>
      </p:sp>
      <p:pic>
        <p:nvPicPr>
          <p:cNvPr id="88070" name="Picture 6" descr="Risultati immagini per absorption emission bohr"/>
          <p:cNvPicPr>
            <a:picLocks noChangeAspect="1" noChangeArrowheads="1"/>
          </p:cNvPicPr>
          <p:nvPr/>
        </p:nvPicPr>
        <p:blipFill rotWithShape="1">
          <a:blip r:embed="rId4">
            <a:extLst>
              <a:ext uri="{28A0092B-C50C-407E-A947-70E740481C1C}">
                <a14:useLocalDpi xmlns:a14="http://schemas.microsoft.com/office/drawing/2010/main" val="0"/>
              </a:ext>
            </a:extLst>
          </a:blip>
          <a:srcRect l="2190" t="52627" r="1512" b="1175"/>
          <a:stretch/>
        </p:blipFill>
        <p:spPr bwMode="auto">
          <a:xfrm>
            <a:off x="323528" y="5015575"/>
            <a:ext cx="3841274" cy="1382082"/>
          </a:xfrm>
          <a:prstGeom prst="rect">
            <a:avLst/>
          </a:prstGeom>
          <a:noFill/>
          <a:extLst>
            <a:ext uri="{909E8E84-426E-40DD-AFC4-6F175D3DCCD1}">
              <a14:hiddenFill xmlns:a14="http://schemas.microsoft.com/office/drawing/2010/main">
                <a:solidFill>
                  <a:srgbClr val="FFFFFF"/>
                </a:solidFill>
              </a14:hiddenFill>
            </a:ext>
          </a:extLst>
        </p:spPr>
      </p:pic>
      <p:pic>
        <p:nvPicPr>
          <p:cNvPr id="88072" name="Picture 8" descr="Risultati immagini per absorption emission bohr"/>
          <p:cNvPicPr>
            <a:picLocks noChangeAspect="1" noChangeArrowheads="1"/>
          </p:cNvPicPr>
          <p:nvPr/>
        </p:nvPicPr>
        <p:blipFill rotWithShape="1">
          <a:blip r:embed="rId4">
            <a:extLst>
              <a:ext uri="{28A0092B-C50C-407E-A947-70E740481C1C}">
                <a14:useLocalDpi xmlns:a14="http://schemas.microsoft.com/office/drawing/2010/main" val="0"/>
              </a:ext>
            </a:extLst>
          </a:blip>
          <a:srcRect l="2015" t="2883" r="1219" b="52766"/>
          <a:stretch/>
        </p:blipFill>
        <p:spPr bwMode="auto">
          <a:xfrm>
            <a:off x="5007447" y="5037296"/>
            <a:ext cx="3957414" cy="1360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24917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5"/>
          <p:cNvSpPr txBox="1">
            <a:spLocks noChangeArrowheads="1"/>
          </p:cNvSpPr>
          <p:nvPr/>
        </p:nvSpPr>
        <p:spPr bwMode="auto">
          <a:xfrm>
            <a:off x="2817616" y="-26714"/>
            <a:ext cx="355417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4000" dirty="0" smtClean="0">
                <a:latin typeface="Calibri" panose="020F0502020204030204" pitchFamily="34" charset="0"/>
                <a:sym typeface="Symbol" panose="05050102010706020507" pitchFamily="18" charset="2"/>
              </a:rPr>
              <a:t></a:t>
            </a:r>
            <a:r>
              <a:rPr lang="it-IT" altLang="it-IT" sz="4000" dirty="0" smtClean="0">
                <a:latin typeface="Calibri" panose="020F0502020204030204" pitchFamily="34" charset="0"/>
              </a:rPr>
              <a:t>E </a:t>
            </a:r>
            <a:r>
              <a:rPr lang="it-IT" altLang="it-IT" sz="4000" dirty="0">
                <a:latin typeface="Calibri" panose="020F0502020204030204" pitchFamily="34" charset="0"/>
              </a:rPr>
              <a:t>= E</a:t>
            </a:r>
            <a:r>
              <a:rPr lang="it-IT" altLang="it-IT" sz="4000" baseline="-25000" dirty="0">
                <a:latin typeface="Calibri" panose="020F0502020204030204" pitchFamily="34" charset="0"/>
              </a:rPr>
              <a:t>1</a:t>
            </a:r>
            <a:r>
              <a:rPr lang="it-IT" altLang="it-IT" sz="4000" dirty="0">
                <a:latin typeface="Calibri" panose="020F0502020204030204" pitchFamily="34" charset="0"/>
              </a:rPr>
              <a:t> – E</a:t>
            </a:r>
            <a:r>
              <a:rPr lang="it-IT" altLang="it-IT" sz="4000" baseline="-25000" dirty="0">
                <a:latin typeface="Calibri" panose="020F0502020204030204" pitchFamily="34" charset="0"/>
              </a:rPr>
              <a:t>0 </a:t>
            </a:r>
            <a:r>
              <a:rPr lang="it-IT" altLang="it-IT" sz="4000" dirty="0">
                <a:latin typeface="Calibri" panose="020F0502020204030204" pitchFamily="34" charset="0"/>
              </a:rPr>
              <a:t>= </a:t>
            </a:r>
            <a:r>
              <a:rPr lang="it-IT" altLang="it-IT" sz="4000" dirty="0" smtClean="0">
                <a:latin typeface="Calibri" panose="020F0502020204030204" pitchFamily="34" charset="0"/>
              </a:rPr>
              <a:t>h</a:t>
            </a:r>
            <a:r>
              <a:rPr lang="it-IT" altLang="it-IT" sz="4000" dirty="0" smtClean="0">
                <a:latin typeface="Calibri" panose="020F0502020204030204" pitchFamily="34" charset="0"/>
                <a:sym typeface="Symbol" panose="05050102010706020507" pitchFamily="18" charset="2"/>
              </a:rPr>
              <a:t></a:t>
            </a:r>
            <a:endParaRPr lang="it-IT" altLang="it-IT" sz="4000" dirty="0">
              <a:latin typeface="Calibri" panose="020F0502020204030204" pitchFamily="34" charset="0"/>
            </a:endParaRPr>
          </a:p>
        </p:txBody>
      </p:sp>
      <p:sp>
        <p:nvSpPr>
          <p:cNvPr id="16" name="Text Box 10"/>
          <p:cNvSpPr txBox="1">
            <a:spLocks noChangeArrowheads="1"/>
          </p:cNvSpPr>
          <p:nvPr/>
        </p:nvSpPr>
        <p:spPr bwMode="auto">
          <a:xfrm>
            <a:off x="-6237" y="628411"/>
            <a:ext cx="464026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a:latin typeface="Calibri" panose="020F0502020204030204" pitchFamily="34" charset="0"/>
              </a:rPr>
              <a:t>Si ha  </a:t>
            </a:r>
            <a:r>
              <a:rPr lang="it-IT" altLang="it-IT" sz="2400" b="1" dirty="0" smtClean="0">
                <a:latin typeface="Calibri" panose="020F0502020204030204" pitchFamily="34" charset="0"/>
              </a:rPr>
              <a:t>assorbimento</a:t>
            </a:r>
            <a:r>
              <a:rPr lang="it-IT" altLang="it-IT" sz="2400" dirty="0" smtClean="0">
                <a:latin typeface="Calibri" panose="020F0502020204030204" pitchFamily="34" charset="0"/>
              </a:rPr>
              <a:t> da parte di un </a:t>
            </a:r>
            <a:r>
              <a:rPr lang="it-IT" altLang="it-IT" sz="2400" b="1" dirty="0" smtClean="0">
                <a:latin typeface="Calibri" panose="020F0502020204030204" pitchFamily="34" charset="0"/>
              </a:rPr>
              <a:t>atomo</a:t>
            </a:r>
            <a:r>
              <a:rPr lang="it-IT" altLang="it-IT" sz="2400" dirty="0" smtClean="0">
                <a:latin typeface="Calibri" panose="020F0502020204030204" pitchFamily="34" charset="0"/>
              </a:rPr>
              <a:t> solo </a:t>
            </a:r>
            <a:r>
              <a:rPr lang="it-IT" altLang="it-IT" sz="2400" dirty="0">
                <a:latin typeface="Calibri" panose="020F0502020204030204" pitchFamily="34" charset="0"/>
              </a:rPr>
              <a:t>se </a:t>
            </a:r>
            <a:endParaRPr lang="it-IT" altLang="it-IT" sz="2400" dirty="0" smtClean="0">
              <a:latin typeface="Calibri" panose="020F0502020204030204" pitchFamily="34" charset="0"/>
            </a:endParaRPr>
          </a:p>
          <a:p>
            <a:pPr algn="ctr" eaLnBrk="1" hangingPunct="1">
              <a:spcBef>
                <a:spcPct val="0"/>
              </a:spcBef>
              <a:buFontTx/>
              <a:buNone/>
            </a:pPr>
            <a:r>
              <a:rPr lang="it-IT" altLang="it-IT" sz="2400" dirty="0" smtClean="0">
                <a:latin typeface="Calibri" panose="020F0502020204030204" pitchFamily="34" charset="0"/>
                <a:sym typeface="Symbol" panose="05050102010706020507" pitchFamily="18" charset="2"/>
              </a:rPr>
              <a:t></a:t>
            </a:r>
            <a:r>
              <a:rPr lang="it-IT" altLang="it-IT" sz="2400" dirty="0" smtClean="0">
                <a:latin typeface="Calibri" panose="020F0502020204030204" pitchFamily="34" charset="0"/>
              </a:rPr>
              <a:t>E </a:t>
            </a:r>
            <a:r>
              <a:rPr lang="it-IT" altLang="it-IT" sz="2400" dirty="0">
                <a:latin typeface="Calibri" panose="020F0502020204030204" pitchFamily="34" charset="0"/>
              </a:rPr>
              <a:t>= </a:t>
            </a:r>
            <a:r>
              <a:rPr lang="it-IT" altLang="it-IT" sz="2400" dirty="0" smtClean="0">
                <a:latin typeface="Calibri" panose="020F0502020204030204" pitchFamily="34" charset="0"/>
              </a:rPr>
              <a:t>h</a:t>
            </a:r>
            <a:r>
              <a:rPr lang="it-IT" altLang="it-IT" sz="2400" dirty="0" smtClean="0">
                <a:latin typeface="Calibri" panose="020F0502020204030204" pitchFamily="34" charset="0"/>
                <a:sym typeface="Symbol" panose="05050102010706020507" pitchFamily="18" charset="2"/>
              </a:rPr>
              <a:t></a:t>
            </a:r>
            <a:r>
              <a:rPr lang="it-IT" altLang="it-IT" sz="2400" dirty="0" smtClean="0">
                <a:latin typeface="Calibri" panose="020F0502020204030204" pitchFamily="34" charset="0"/>
              </a:rPr>
              <a:t> </a:t>
            </a:r>
            <a:endParaRPr lang="it-IT" altLang="it-IT" sz="2400" dirty="0">
              <a:latin typeface="Calibri" panose="020F0502020204030204" pitchFamily="34" charset="0"/>
            </a:endParaRPr>
          </a:p>
        </p:txBody>
      </p:sp>
      <p:sp>
        <p:nvSpPr>
          <p:cNvPr id="18" name="Text Box 10"/>
          <p:cNvSpPr txBox="1">
            <a:spLocks noChangeArrowheads="1"/>
          </p:cNvSpPr>
          <p:nvPr/>
        </p:nvSpPr>
        <p:spPr bwMode="auto">
          <a:xfrm>
            <a:off x="4588468" y="628411"/>
            <a:ext cx="464026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smtClean="0">
                <a:latin typeface="Calibri" panose="020F0502020204030204" pitchFamily="34" charset="0"/>
              </a:rPr>
              <a:t>L’</a:t>
            </a:r>
            <a:r>
              <a:rPr lang="it-IT" altLang="it-IT" sz="2400" b="1" dirty="0" smtClean="0">
                <a:latin typeface="Calibri" panose="020F0502020204030204" pitchFamily="34" charset="0"/>
              </a:rPr>
              <a:t>emissione</a:t>
            </a:r>
            <a:r>
              <a:rPr lang="it-IT" altLang="it-IT" sz="2400" dirty="0" smtClean="0">
                <a:latin typeface="Calibri" panose="020F0502020204030204" pitchFamily="34" charset="0"/>
              </a:rPr>
              <a:t> avviene in seguito al ritorno allo stato fondamentale dopo l’eccitazione</a:t>
            </a:r>
          </a:p>
          <a:p>
            <a:pPr algn="ctr" eaLnBrk="1" hangingPunct="1">
              <a:spcBef>
                <a:spcPct val="0"/>
              </a:spcBef>
              <a:buFontTx/>
              <a:buNone/>
            </a:pPr>
            <a:r>
              <a:rPr lang="it-IT" altLang="it-IT" sz="2400" dirty="0" smtClean="0">
                <a:latin typeface="Calibri" panose="020F0502020204030204" pitchFamily="34" charset="0"/>
                <a:sym typeface="Symbol" panose="05050102010706020507" pitchFamily="18" charset="2"/>
              </a:rPr>
              <a:t></a:t>
            </a:r>
            <a:r>
              <a:rPr lang="it-IT" altLang="it-IT" sz="2400" dirty="0" smtClean="0">
                <a:latin typeface="Calibri" panose="020F0502020204030204" pitchFamily="34" charset="0"/>
              </a:rPr>
              <a:t>E </a:t>
            </a:r>
            <a:r>
              <a:rPr lang="it-IT" altLang="it-IT" sz="2400" dirty="0">
                <a:latin typeface="Calibri" panose="020F0502020204030204" pitchFamily="34" charset="0"/>
              </a:rPr>
              <a:t>= </a:t>
            </a:r>
            <a:r>
              <a:rPr lang="it-IT" altLang="it-IT" sz="2400" dirty="0" smtClean="0">
                <a:latin typeface="Calibri" panose="020F0502020204030204" pitchFamily="34" charset="0"/>
              </a:rPr>
              <a:t>h</a:t>
            </a:r>
            <a:r>
              <a:rPr lang="it-IT" altLang="it-IT" sz="2400" dirty="0" smtClean="0">
                <a:latin typeface="Calibri" panose="020F0502020204030204" pitchFamily="34" charset="0"/>
                <a:sym typeface="Symbol" panose="05050102010706020507" pitchFamily="18" charset="2"/>
              </a:rPr>
              <a:t></a:t>
            </a:r>
            <a:r>
              <a:rPr lang="it-IT" altLang="it-IT" sz="2400" dirty="0" smtClean="0">
                <a:latin typeface="Calibri" panose="020F0502020204030204" pitchFamily="34" charset="0"/>
              </a:rPr>
              <a:t> </a:t>
            </a:r>
            <a:endParaRPr lang="it-IT" altLang="it-IT" sz="2400" dirty="0">
              <a:latin typeface="Calibri" panose="020F0502020204030204" pitchFamily="34" charset="0"/>
            </a:endParaRPr>
          </a:p>
        </p:txBody>
      </p:sp>
      <p:pic>
        <p:nvPicPr>
          <p:cNvPr id="47264" name="Picture 160" descr="Risultati immagini per hydrogen atom spectrum"/>
          <p:cNvPicPr>
            <a:picLocks noChangeAspect="1" noChangeArrowheads="1"/>
          </p:cNvPicPr>
          <p:nvPr/>
        </p:nvPicPr>
        <p:blipFill rotWithShape="1">
          <a:blip r:embed="rId2">
            <a:extLst>
              <a:ext uri="{28A0092B-C50C-407E-A947-70E740481C1C}">
                <a14:useLocalDpi xmlns:a14="http://schemas.microsoft.com/office/drawing/2010/main" val="0"/>
              </a:ext>
            </a:extLst>
          </a:blip>
          <a:srcRect l="1106" t="1128" r="1972" b="3456"/>
          <a:stretch/>
        </p:blipFill>
        <p:spPr bwMode="auto">
          <a:xfrm>
            <a:off x="4634026" y="2198071"/>
            <a:ext cx="4211960" cy="4106660"/>
          </a:xfrm>
          <a:prstGeom prst="rect">
            <a:avLst/>
          </a:prstGeom>
          <a:noFill/>
          <a:extLst>
            <a:ext uri="{909E8E84-426E-40DD-AFC4-6F175D3DCCD1}">
              <a14:hiddenFill xmlns:a14="http://schemas.microsoft.com/office/drawing/2010/main">
                <a:solidFill>
                  <a:srgbClr val="FFFFFF"/>
                </a:solidFill>
              </a14:hiddenFill>
            </a:ext>
          </a:extLst>
        </p:spPr>
      </p:pic>
      <p:pic>
        <p:nvPicPr>
          <p:cNvPr id="47266" name="Picture 162" descr="Risultati immagini per spettro assorbimento dell'idroge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849" y="1836604"/>
            <a:ext cx="3453805" cy="3209701"/>
          </a:xfrm>
          <a:prstGeom prst="rect">
            <a:avLst/>
          </a:prstGeom>
          <a:noFill/>
          <a:extLst>
            <a:ext uri="{909E8E84-426E-40DD-AFC4-6F175D3DCCD1}">
              <a14:hiddenFill xmlns:a14="http://schemas.microsoft.com/office/drawing/2010/main">
                <a:solidFill>
                  <a:srgbClr val="FFFFFF"/>
                </a:solidFill>
              </a14:hiddenFill>
            </a:ext>
          </a:extLst>
        </p:spPr>
      </p:pic>
      <p:pic>
        <p:nvPicPr>
          <p:cNvPr id="47268" name="Picture 164" descr="Risultati immagini per spettro assorbimento dell'idrogeno"/>
          <p:cNvPicPr>
            <a:picLocks noChangeAspect="1" noChangeArrowheads="1"/>
          </p:cNvPicPr>
          <p:nvPr/>
        </p:nvPicPr>
        <p:blipFill rotWithShape="1">
          <a:blip r:embed="rId4">
            <a:extLst>
              <a:ext uri="{28A0092B-C50C-407E-A947-70E740481C1C}">
                <a14:useLocalDpi xmlns:a14="http://schemas.microsoft.com/office/drawing/2010/main" val="0"/>
              </a:ext>
            </a:extLst>
          </a:blip>
          <a:srcRect l="9843" t="63137" r="3928" b="16389"/>
          <a:stretch/>
        </p:blipFill>
        <p:spPr bwMode="auto">
          <a:xfrm>
            <a:off x="288262" y="5101448"/>
            <a:ext cx="3528392" cy="628344"/>
          </a:xfrm>
          <a:prstGeom prst="rect">
            <a:avLst/>
          </a:prstGeom>
          <a:noFill/>
          <a:extLst>
            <a:ext uri="{909E8E84-426E-40DD-AFC4-6F175D3DCCD1}">
              <a14:hiddenFill xmlns:a14="http://schemas.microsoft.com/office/drawing/2010/main">
                <a:solidFill>
                  <a:srgbClr val="FFFFFF"/>
                </a:solidFill>
              </a14:hiddenFill>
            </a:ext>
          </a:extLst>
        </p:spPr>
      </p:pic>
      <p:sp>
        <p:nvSpPr>
          <p:cNvPr id="47109" name="Text Box 18"/>
          <p:cNvSpPr txBox="1">
            <a:spLocks noChangeArrowheads="1"/>
          </p:cNvSpPr>
          <p:nvPr/>
        </p:nvSpPr>
        <p:spPr bwMode="auto">
          <a:xfrm>
            <a:off x="317552" y="5852042"/>
            <a:ext cx="4752528" cy="1015663"/>
          </a:xfrm>
          <a:prstGeom prst="rect">
            <a:avLst/>
          </a:prstGeom>
          <a:solidFill>
            <a:srgbClr val="008000">
              <a:alpha val="29000"/>
            </a:srgbClr>
          </a:solidFill>
          <a:ln>
            <a:noFill/>
          </a:ln>
          <a:effectLs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000" dirty="0">
                <a:solidFill>
                  <a:srgbClr val="000000"/>
                </a:solidFill>
                <a:latin typeface="Calibri" panose="020F0502020204030204" pitchFamily="34" charset="0"/>
              </a:rPr>
              <a:t>Il modello di </a:t>
            </a:r>
            <a:r>
              <a:rPr lang="it-IT" altLang="it-IT" sz="2000" b="1" dirty="0" err="1">
                <a:solidFill>
                  <a:srgbClr val="000000"/>
                </a:solidFill>
                <a:latin typeface="Calibri" panose="020F0502020204030204" pitchFamily="34" charset="0"/>
              </a:rPr>
              <a:t>Bohr</a:t>
            </a:r>
            <a:r>
              <a:rPr lang="it-IT" altLang="it-IT" sz="2000" b="1" dirty="0">
                <a:solidFill>
                  <a:srgbClr val="000000"/>
                </a:solidFill>
                <a:latin typeface="Calibri" panose="020F0502020204030204" pitchFamily="34" charset="0"/>
              </a:rPr>
              <a:t> </a:t>
            </a:r>
            <a:r>
              <a:rPr lang="it-IT" altLang="it-IT" sz="2000" dirty="0">
                <a:solidFill>
                  <a:srgbClr val="000000"/>
                </a:solidFill>
                <a:latin typeface="Calibri" panose="020F0502020204030204" pitchFamily="34" charset="0"/>
              </a:rPr>
              <a:t>spiega lo spettro di emissione dell’</a:t>
            </a:r>
            <a:r>
              <a:rPr lang="it-IT" altLang="it-IT" sz="2000" b="1" dirty="0">
                <a:solidFill>
                  <a:srgbClr val="000000"/>
                </a:solidFill>
                <a:latin typeface="Calibri" panose="020F0502020204030204" pitchFamily="34" charset="0"/>
              </a:rPr>
              <a:t>atomo di idrogeno</a:t>
            </a:r>
            <a:r>
              <a:rPr lang="it-IT" altLang="it-IT" sz="2000" dirty="0">
                <a:solidFill>
                  <a:srgbClr val="000000"/>
                </a:solidFill>
                <a:latin typeface="Calibri" panose="020F0502020204030204" pitchFamily="34" charset="0"/>
              </a:rPr>
              <a:t>, ma </a:t>
            </a:r>
            <a:r>
              <a:rPr lang="it-IT" altLang="it-IT" sz="2000" b="1" dirty="0">
                <a:solidFill>
                  <a:srgbClr val="000000"/>
                </a:solidFill>
                <a:latin typeface="Calibri" panose="020F0502020204030204" pitchFamily="34" charset="0"/>
              </a:rPr>
              <a:t>non</a:t>
            </a:r>
            <a:r>
              <a:rPr lang="it-IT" altLang="it-IT" sz="2000" dirty="0">
                <a:solidFill>
                  <a:srgbClr val="000000"/>
                </a:solidFill>
                <a:latin typeface="Calibri" panose="020F0502020204030204" pitchFamily="34" charset="0"/>
              </a:rPr>
              <a:t> quello degli</a:t>
            </a:r>
            <a:r>
              <a:rPr lang="it-IT" altLang="it-IT" sz="2000" b="1" dirty="0">
                <a:solidFill>
                  <a:srgbClr val="000000"/>
                </a:solidFill>
                <a:latin typeface="Calibri" panose="020F0502020204030204" pitchFamily="34" charset="0"/>
              </a:rPr>
              <a:t> atomi </a:t>
            </a:r>
            <a:r>
              <a:rPr lang="it-IT" altLang="it-IT" sz="2000" b="1" dirty="0" err="1">
                <a:solidFill>
                  <a:srgbClr val="000000"/>
                </a:solidFill>
                <a:latin typeface="Calibri" panose="020F0502020204030204" pitchFamily="34" charset="0"/>
              </a:rPr>
              <a:t>polielettronici</a:t>
            </a:r>
            <a:endParaRPr lang="it-IT" altLang="it-IT" sz="2000" b="1" dirty="0">
              <a:solidFill>
                <a:srgbClr val="000000"/>
              </a:solidFill>
              <a:latin typeface="Calibri" panose="020F0502020204030204" pitchFamily="34" charset="0"/>
            </a:endParaRPr>
          </a:p>
        </p:txBody>
      </p:sp>
      <p:sp>
        <p:nvSpPr>
          <p:cNvPr id="2" name="Rettangolo 1"/>
          <p:cNvSpPr/>
          <p:nvPr/>
        </p:nvSpPr>
        <p:spPr>
          <a:xfrm>
            <a:off x="2760476" y="5203238"/>
            <a:ext cx="1127232" cy="461665"/>
          </a:xfrm>
          <a:prstGeom prst="rect">
            <a:avLst/>
          </a:prstGeom>
        </p:spPr>
        <p:txBody>
          <a:bodyPr wrap="none">
            <a:spAutoFit/>
          </a:bodyPr>
          <a:lstStyle/>
          <a:p>
            <a:r>
              <a:rPr lang="it-IT" altLang="it-IT" dirty="0" smtClean="0">
                <a:latin typeface="Calibri" panose="020F0502020204030204" pitchFamily="34" charset="0"/>
              </a:rPr>
              <a:t>656 nm</a:t>
            </a:r>
            <a:endParaRPr lang="it-IT" dirty="0"/>
          </a:p>
        </p:txBody>
      </p:sp>
      <p:sp>
        <p:nvSpPr>
          <p:cNvPr id="23" name="Rettangolo 22"/>
          <p:cNvSpPr/>
          <p:nvPr/>
        </p:nvSpPr>
        <p:spPr>
          <a:xfrm>
            <a:off x="1198799" y="5198372"/>
            <a:ext cx="651140" cy="461665"/>
          </a:xfrm>
          <a:prstGeom prst="rect">
            <a:avLst/>
          </a:prstGeom>
        </p:spPr>
        <p:txBody>
          <a:bodyPr wrap="none">
            <a:spAutoFit/>
          </a:bodyPr>
          <a:lstStyle/>
          <a:p>
            <a:r>
              <a:rPr lang="it-IT" dirty="0" smtClean="0">
                <a:latin typeface="Calibri" panose="020F0502020204030204" pitchFamily="34" charset="0"/>
              </a:rPr>
              <a:t>486</a:t>
            </a:r>
            <a:endParaRPr lang="it-IT"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6" grpId="0" autoUpdateAnimBg="0"/>
      <p:bldP spid="18"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4"/>
          <p:cNvSpPr txBox="1">
            <a:spLocks noChangeArrowheads="1"/>
          </p:cNvSpPr>
          <p:nvPr/>
        </p:nvSpPr>
        <p:spPr bwMode="auto">
          <a:xfrm>
            <a:off x="379161" y="3645024"/>
            <a:ext cx="8240960" cy="24622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800" dirty="0">
                <a:solidFill>
                  <a:srgbClr val="000000"/>
                </a:solidFill>
                <a:latin typeface="Calibri" panose="020F0502020204030204" pitchFamily="34" charset="0"/>
              </a:rPr>
              <a:t>L’energia è una quantità </a:t>
            </a:r>
            <a:r>
              <a:rPr lang="it-IT" altLang="it-IT" sz="2800" b="1" u="sng" dirty="0">
                <a:solidFill>
                  <a:srgbClr val="000000"/>
                </a:solidFill>
                <a:latin typeface="Calibri" panose="020F0502020204030204" pitchFamily="34" charset="0"/>
              </a:rPr>
              <a:t>discreta</a:t>
            </a:r>
            <a:r>
              <a:rPr lang="it-IT" altLang="it-IT" sz="2800" dirty="0">
                <a:solidFill>
                  <a:srgbClr val="000000"/>
                </a:solidFill>
                <a:latin typeface="Calibri" panose="020F0502020204030204" pitchFamily="34" charset="0"/>
              </a:rPr>
              <a:t>, che può essere emessa o assorbita solo sotto forma di </a:t>
            </a:r>
            <a:r>
              <a:rPr lang="it-IT" altLang="it-IT" sz="2800" b="1" dirty="0">
                <a:solidFill>
                  <a:srgbClr val="000000"/>
                </a:solidFill>
                <a:latin typeface="Calibri" panose="020F0502020204030204" pitchFamily="34" charset="0"/>
              </a:rPr>
              <a:t>pacchetti</a:t>
            </a:r>
            <a:r>
              <a:rPr lang="it-IT" altLang="it-IT" sz="2800" dirty="0">
                <a:solidFill>
                  <a:srgbClr val="000000"/>
                </a:solidFill>
                <a:latin typeface="Calibri" panose="020F0502020204030204" pitchFamily="34" charset="0"/>
              </a:rPr>
              <a:t> discreti e limitati di </a:t>
            </a:r>
            <a:r>
              <a:rPr lang="it-IT" altLang="it-IT" sz="2800" b="1" dirty="0">
                <a:solidFill>
                  <a:srgbClr val="000000"/>
                </a:solidFill>
                <a:latin typeface="Calibri" panose="020F0502020204030204" pitchFamily="34" charset="0"/>
              </a:rPr>
              <a:t>energia</a:t>
            </a:r>
            <a:r>
              <a:rPr lang="it-IT" altLang="it-IT" sz="2800" dirty="0">
                <a:solidFill>
                  <a:srgbClr val="000000"/>
                </a:solidFill>
                <a:latin typeface="Calibri" panose="020F0502020204030204" pitchFamily="34" charset="0"/>
              </a:rPr>
              <a:t>, detti </a:t>
            </a:r>
            <a:r>
              <a:rPr lang="it-IT" altLang="it-IT" sz="2800" b="1" u="sng" dirty="0">
                <a:solidFill>
                  <a:srgbClr val="000000"/>
                </a:solidFill>
                <a:latin typeface="Calibri" panose="020F0502020204030204" pitchFamily="34" charset="0"/>
              </a:rPr>
              <a:t>quanti</a:t>
            </a:r>
            <a:r>
              <a:rPr lang="it-IT" altLang="it-IT" sz="2800" dirty="0">
                <a:solidFill>
                  <a:srgbClr val="000000"/>
                </a:solidFill>
                <a:latin typeface="Calibri" panose="020F0502020204030204" pitchFamily="34" charset="0"/>
              </a:rPr>
              <a:t>. </a:t>
            </a:r>
            <a:endParaRPr lang="it-IT" altLang="it-IT" sz="2800" dirty="0" smtClean="0">
              <a:solidFill>
                <a:srgbClr val="000000"/>
              </a:solidFill>
              <a:latin typeface="Calibri" panose="020F0502020204030204" pitchFamily="34" charset="0"/>
            </a:endParaRPr>
          </a:p>
          <a:p>
            <a:pPr algn="ctr" eaLnBrk="1" hangingPunct="1">
              <a:spcBef>
                <a:spcPct val="50000"/>
              </a:spcBef>
              <a:buFontTx/>
              <a:buNone/>
            </a:pPr>
            <a:r>
              <a:rPr lang="it-IT" altLang="it-IT" sz="2800" dirty="0" smtClean="0">
                <a:solidFill>
                  <a:srgbClr val="000000"/>
                </a:solidFill>
                <a:latin typeface="Calibri" panose="020F0502020204030204" pitchFamily="34" charset="0"/>
              </a:rPr>
              <a:t>Un </a:t>
            </a:r>
            <a:r>
              <a:rPr lang="it-IT" altLang="it-IT" sz="2800" dirty="0">
                <a:solidFill>
                  <a:srgbClr val="000000"/>
                </a:solidFill>
                <a:latin typeface="Calibri" panose="020F0502020204030204" pitchFamily="34" charset="0"/>
              </a:rPr>
              <a:t>sistema non può assumere un qualsiasi valore di energia, ma solo valori definiti dalla relazione di </a:t>
            </a:r>
            <a:r>
              <a:rPr lang="it-IT" altLang="it-IT" sz="2800" dirty="0" err="1">
                <a:solidFill>
                  <a:srgbClr val="000000"/>
                </a:solidFill>
                <a:latin typeface="Calibri" panose="020F0502020204030204" pitchFamily="34" charset="0"/>
              </a:rPr>
              <a:t>Planck</a:t>
            </a:r>
            <a:endParaRPr lang="it-IT" altLang="it-IT" sz="2800" dirty="0">
              <a:solidFill>
                <a:srgbClr val="000000"/>
              </a:solidFill>
              <a:latin typeface="Calibri" panose="020F0502020204030204" pitchFamily="34" charset="0"/>
            </a:endParaRPr>
          </a:p>
        </p:txBody>
      </p:sp>
      <p:sp>
        <p:nvSpPr>
          <p:cNvPr id="48131" name="Text Box 2"/>
          <p:cNvSpPr txBox="1">
            <a:spLocks noChangeArrowheads="1"/>
          </p:cNvSpPr>
          <p:nvPr/>
        </p:nvSpPr>
        <p:spPr bwMode="auto">
          <a:xfrm>
            <a:off x="838200" y="487363"/>
            <a:ext cx="7467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800" b="1" dirty="0" smtClean="0">
                <a:solidFill>
                  <a:srgbClr val="FF0000"/>
                </a:solidFill>
                <a:latin typeface="Calibri" panose="020F0502020204030204" pitchFamily="34" charset="0"/>
              </a:rPr>
              <a:t>TEORIA QUANTISTICA</a:t>
            </a:r>
            <a:endParaRPr lang="it-IT" altLang="it-IT" sz="2800" b="1" dirty="0">
              <a:solidFill>
                <a:srgbClr val="FF0000"/>
              </a:solidFill>
              <a:latin typeface="Calibri" panose="020F0502020204030204" pitchFamily="34" charset="0"/>
            </a:endParaRPr>
          </a:p>
        </p:txBody>
      </p:sp>
      <p:sp>
        <p:nvSpPr>
          <p:cNvPr id="48132" name="Rectangle 3"/>
          <p:cNvSpPr>
            <a:spLocks noChangeArrowheads="1"/>
          </p:cNvSpPr>
          <p:nvPr/>
        </p:nvSpPr>
        <p:spPr bwMode="auto">
          <a:xfrm>
            <a:off x="3124200" y="1524000"/>
            <a:ext cx="2514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b="1" dirty="0">
                <a:solidFill>
                  <a:srgbClr val="000000"/>
                </a:solidFill>
                <a:latin typeface="Calibri" panose="020F0502020204030204" pitchFamily="34" charset="0"/>
              </a:rPr>
              <a:t>E = </a:t>
            </a:r>
            <a:r>
              <a:rPr lang="it-IT" altLang="it-IT" sz="2800" b="1" dirty="0" smtClean="0">
                <a:solidFill>
                  <a:srgbClr val="000000"/>
                </a:solidFill>
                <a:latin typeface="Calibri" panose="020F0502020204030204" pitchFamily="34" charset="0"/>
              </a:rPr>
              <a:t>h</a:t>
            </a:r>
            <a:r>
              <a:rPr lang="it-IT" altLang="it-IT" sz="2800" dirty="0">
                <a:latin typeface="Calibri" panose="020F0502020204030204" pitchFamily="34" charset="0"/>
                <a:sym typeface="Symbol" panose="05050102010706020507" pitchFamily="18" charset="2"/>
              </a:rPr>
              <a:t>  </a:t>
            </a:r>
            <a:endParaRPr lang="it-IT" altLang="it-IT" sz="2800" b="1" dirty="0">
              <a:solidFill>
                <a:srgbClr val="000000"/>
              </a:solidFill>
              <a:latin typeface="Calibri" panose="020F0502020204030204" pitchFamily="34" charset="0"/>
            </a:endParaRPr>
          </a:p>
        </p:txBody>
      </p:sp>
      <p:sp>
        <p:nvSpPr>
          <p:cNvPr id="48133" name="Text Box 6"/>
          <p:cNvSpPr txBox="1">
            <a:spLocks noChangeArrowheads="1"/>
          </p:cNvSpPr>
          <p:nvPr/>
        </p:nvSpPr>
        <p:spPr bwMode="auto">
          <a:xfrm>
            <a:off x="4362323" y="2204864"/>
            <a:ext cx="30845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50000"/>
              </a:spcBef>
              <a:buFontTx/>
              <a:buNone/>
            </a:pPr>
            <a:r>
              <a:rPr lang="it-IT" altLang="it-IT" sz="2800" dirty="0">
                <a:solidFill>
                  <a:srgbClr val="000000"/>
                </a:solidFill>
                <a:latin typeface="Calibri" panose="020F0502020204030204" pitchFamily="34" charset="0"/>
              </a:rPr>
              <a:t>h = 6,62 x 10</a:t>
            </a:r>
            <a:r>
              <a:rPr lang="it-IT" altLang="it-IT" sz="2800" baseline="30000" dirty="0">
                <a:solidFill>
                  <a:srgbClr val="000000"/>
                </a:solidFill>
                <a:latin typeface="Calibri" panose="020F0502020204030204" pitchFamily="34" charset="0"/>
              </a:rPr>
              <a:t>-34</a:t>
            </a:r>
            <a:r>
              <a:rPr lang="it-IT" altLang="it-IT" sz="2800" dirty="0">
                <a:solidFill>
                  <a:srgbClr val="000000"/>
                </a:solidFill>
                <a:latin typeface="Calibri" panose="020F0502020204030204" pitchFamily="34" charset="0"/>
              </a:rPr>
              <a:t> </a:t>
            </a:r>
            <a:r>
              <a:rPr lang="it-IT" altLang="it-IT" sz="2800" dirty="0" err="1">
                <a:solidFill>
                  <a:srgbClr val="000000"/>
                </a:solidFill>
                <a:latin typeface="Calibri" panose="020F0502020204030204" pitchFamily="34" charset="0"/>
              </a:rPr>
              <a:t>J</a:t>
            </a:r>
            <a:r>
              <a:rPr lang="it-IT" altLang="it-IT" sz="2800" baseline="30000" dirty="0" err="1">
                <a:solidFill>
                  <a:srgbClr val="000000"/>
                </a:solidFill>
                <a:latin typeface="Calibri" panose="020F0502020204030204" pitchFamily="34" charset="0"/>
              </a:rPr>
              <a:t>.</a:t>
            </a:r>
            <a:r>
              <a:rPr lang="it-IT" altLang="it-IT" sz="2800" dirty="0" err="1">
                <a:solidFill>
                  <a:srgbClr val="000000"/>
                </a:solidFill>
                <a:latin typeface="Calibri" panose="020F0502020204030204" pitchFamily="34" charset="0"/>
              </a:rPr>
              <a:t>s</a:t>
            </a:r>
            <a:endParaRPr lang="it-IT" altLang="it-IT" sz="2800" dirty="0">
              <a:solidFill>
                <a:srgbClr val="000000"/>
              </a:solidFill>
              <a:latin typeface="Calibri" panose="020F0502020204030204" pitchFamily="34" charset="0"/>
            </a:endParaRPr>
          </a:p>
        </p:txBody>
      </p:sp>
      <p:sp>
        <p:nvSpPr>
          <p:cNvPr id="48134" name="Rettangolo 1"/>
          <p:cNvSpPr>
            <a:spLocks noChangeArrowheads="1"/>
          </p:cNvSpPr>
          <p:nvPr/>
        </p:nvSpPr>
        <p:spPr bwMode="auto">
          <a:xfrm>
            <a:off x="395288" y="1125538"/>
            <a:ext cx="2697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b="1" u="sng">
                <a:latin typeface="Calibri" panose="020F0502020204030204" pitchFamily="34" charset="0"/>
              </a:rPr>
              <a:t>Equazione di Planck</a:t>
            </a:r>
            <a:endParaRPr lang="it-IT" altLang="it-IT" sz="2400" u="sng">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1258888" y="1484313"/>
            <a:ext cx="6103937" cy="3539430"/>
          </a:xfrm>
          <a:prstGeom prst="rect">
            <a:avLst/>
          </a:prstGeom>
        </p:spPr>
        <p:txBody>
          <a:bodyPr>
            <a:spAutoFit/>
          </a:bodyPr>
          <a:lstStyle/>
          <a:p>
            <a:pPr marL="342900" indent="-342900">
              <a:buFont typeface="Wingdings" panose="05000000000000000000" pitchFamily="2" charset="2"/>
              <a:buChar char="Ø"/>
              <a:defRPr/>
            </a:pPr>
            <a:r>
              <a:rPr lang="it-IT" sz="2800" dirty="0">
                <a:latin typeface="Calibri" panose="020F0502020204030204" pitchFamily="34" charset="0"/>
              </a:rPr>
              <a:t>La luce è costituita da "particelle" prive di massa (fotoni)</a:t>
            </a:r>
          </a:p>
          <a:p>
            <a:pPr>
              <a:defRPr/>
            </a:pPr>
            <a:endParaRPr lang="it-IT" sz="2800" dirty="0">
              <a:latin typeface="Calibri" panose="020F0502020204030204" pitchFamily="34" charset="0"/>
            </a:endParaRPr>
          </a:p>
          <a:p>
            <a:pPr marL="342900" indent="-342900">
              <a:buFont typeface="Wingdings" panose="05000000000000000000" pitchFamily="2" charset="2"/>
              <a:buChar char="Ø"/>
              <a:defRPr/>
            </a:pPr>
            <a:r>
              <a:rPr lang="it-IT" sz="2800" dirty="0">
                <a:latin typeface="Calibri" panose="020F0502020204030204" pitchFamily="34" charset="0"/>
              </a:rPr>
              <a:t>i fotoni possiedono quantità discrete di energia (</a:t>
            </a:r>
            <a:r>
              <a:rPr lang="it-IT" sz="2800" i="1" dirty="0">
                <a:latin typeface="Calibri" panose="020F0502020204030204" pitchFamily="34" charset="0"/>
              </a:rPr>
              <a:t>quanti di </a:t>
            </a:r>
            <a:r>
              <a:rPr lang="it-IT" sz="2800" i="1" dirty="0" err="1" smtClean="0">
                <a:latin typeface="Calibri" panose="020F0502020204030204" pitchFamily="34" charset="0"/>
              </a:rPr>
              <a:t>Planck</a:t>
            </a:r>
            <a:r>
              <a:rPr lang="it-IT" sz="2800" i="1" dirty="0" smtClean="0">
                <a:latin typeface="Calibri" panose="020F0502020204030204" pitchFamily="34" charset="0"/>
              </a:rPr>
              <a:t>, </a:t>
            </a:r>
            <a:r>
              <a:rPr lang="it-IT" altLang="it-IT" sz="2800" dirty="0">
                <a:latin typeface="Calibri" panose="020F0502020204030204" pitchFamily="34" charset="0"/>
              </a:rPr>
              <a:t>h</a:t>
            </a:r>
            <a:r>
              <a:rPr lang="it-IT" altLang="it-IT" sz="2800" dirty="0">
                <a:latin typeface="Calibri" panose="020F0502020204030204" pitchFamily="34" charset="0"/>
                <a:sym typeface="Symbol" panose="05050102010706020507" pitchFamily="18" charset="2"/>
              </a:rPr>
              <a:t></a:t>
            </a:r>
            <a:r>
              <a:rPr lang="it-IT" sz="2800" dirty="0" smtClean="0">
                <a:latin typeface="Calibri" panose="020F0502020204030204" pitchFamily="34" charset="0"/>
              </a:rPr>
              <a:t>)</a:t>
            </a:r>
            <a:endParaRPr lang="it-IT" sz="2800" dirty="0">
              <a:latin typeface="Calibri" panose="020F0502020204030204" pitchFamily="34" charset="0"/>
            </a:endParaRPr>
          </a:p>
          <a:p>
            <a:pPr>
              <a:defRPr/>
            </a:pPr>
            <a:endParaRPr lang="it-IT" sz="2800" dirty="0">
              <a:latin typeface="Calibri" panose="020F0502020204030204" pitchFamily="34" charset="0"/>
            </a:endParaRPr>
          </a:p>
          <a:p>
            <a:pPr marL="342900" indent="-342900">
              <a:buFont typeface="Wingdings" panose="05000000000000000000" pitchFamily="2" charset="2"/>
              <a:buChar char="Ø"/>
              <a:defRPr/>
            </a:pPr>
            <a:r>
              <a:rPr lang="it-IT" sz="2800" dirty="0">
                <a:latin typeface="Calibri" panose="020F0502020204030204" pitchFamily="34" charset="0"/>
              </a:rPr>
              <a:t>la loro energia è proporzionale alla frequenza dell'onda </a:t>
            </a:r>
            <a:r>
              <a:rPr lang="it-IT" sz="2800" dirty="0" smtClean="0">
                <a:latin typeface="Calibri" panose="020F0502020204030204" pitchFamily="34" charset="0"/>
              </a:rPr>
              <a:t>associata E = </a:t>
            </a:r>
            <a:r>
              <a:rPr lang="it-IT" altLang="it-IT" sz="2800" dirty="0">
                <a:latin typeface="Calibri" panose="020F0502020204030204" pitchFamily="34" charset="0"/>
              </a:rPr>
              <a:t>h</a:t>
            </a:r>
            <a:r>
              <a:rPr lang="it-IT" altLang="it-IT" sz="2800" dirty="0">
                <a:latin typeface="Calibri" panose="020F0502020204030204" pitchFamily="34" charset="0"/>
                <a:sym typeface="Symbol" panose="05050102010706020507" pitchFamily="18" charset="2"/>
              </a:rPr>
              <a:t></a:t>
            </a:r>
            <a:r>
              <a:rPr lang="it-IT" sz="2800" dirty="0" smtClean="0">
                <a:latin typeface="Calibri" panose="020F0502020204030204" pitchFamily="34" charset="0"/>
              </a:rPr>
              <a:t> </a:t>
            </a:r>
            <a:endParaRPr lang="it-IT" sz="2800" dirty="0">
              <a:latin typeface="Calibri" panose="020F0502020204030204" pitchFamily="34" charset="0"/>
            </a:endParaRPr>
          </a:p>
        </p:txBody>
      </p:sp>
      <p:sp>
        <p:nvSpPr>
          <p:cNvPr id="49155" name="CasellaDiTesto 2"/>
          <p:cNvSpPr txBox="1">
            <a:spLocks noChangeArrowheads="1"/>
          </p:cNvSpPr>
          <p:nvPr/>
        </p:nvSpPr>
        <p:spPr bwMode="auto">
          <a:xfrm>
            <a:off x="1042988" y="476250"/>
            <a:ext cx="2151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dirty="0">
                <a:latin typeface="Calibri" panose="020F0502020204030204" pitchFamily="34" charset="0"/>
              </a:rPr>
              <a:t>Riassumendo…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5"/>
          <p:cNvSpPr txBox="1">
            <a:spLocks noChangeArrowheads="1"/>
          </p:cNvSpPr>
          <p:nvPr/>
        </p:nvSpPr>
        <p:spPr bwMode="auto">
          <a:xfrm>
            <a:off x="1066800" y="457200"/>
            <a:ext cx="7239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b="1" dirty="0" smtClean="0">
                <a:solidFill>
                  <a:srgbClr val="FF0000"/>
                </a:solidFill>
                <a:latin typeface="Calibri" panose="020F0502020204030204" pitchFamily="34" charset="0"/>
              </a:rPr>
              <a:t>DUALISMO ONDA PARTICELLA</a:t>
            </a:r>
            <a:endParaRPr lang="it-IT" altLang="it-IT" sz="2800" b="1" dirty="0">
              <a:solidFill>
                <a:srgbClr val="FF0000"/>
              </a:solidFill>
              <a:latin typeface="Calibri" panose="020F0502020204030204" pitchFamily="34" charset="0"/>
            </a:endParaRPr>
          </a:p>
          <a:p>
            <a:pPr algn="ctr" eaLnBrk="1" hangingPunct="1">
              <a:spcBef>
                <a:spcPct val="0"/>
              </a:spcBef>
              <a:buFontTx/>
              <a:buNone/>
            </a:pPr>
            <a:r>
              <a:rPr lang="it-IT" altLang="it-IT" sz="2800" dirty="0">
                <a:solidFill>
                  <a:srgbClr val="FF3300"/>
                </a:solidFill>
                <a:latin typeface="Calibri" panose="020F0502020204030204" pitchFamily="34" charset="0"/>
              </a:rPr>
              <a:t>(luce ed elettricità)</a:t>
            </a:r>
          </a:p>
        </p:txBody>
      </p:sp>
      <p:sp>
        <p:nvSpPr>
          <p:cNvPr id="50179" name="Rettangolo 6"/>
          <p:cNvSpPr>
            <a:spLocks noChangeArrowheads="1"/>
          </p:cNvSpPr>
          <p:nvPr/>
        </p:nvSpPr>
        <p:spPr bwMode="auto">
          <a:xfrm>
            <a:off x="251520" y="1836757"/>
            <a:ext cx="58340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it-IT" altLang="it-IT" sz="2400" dirty="0">
                <a:latin typeface="Calibri" panose="020F0502020204030204" pitchFamily="34" charset="0"/>
              </a:rPr>
              <a:t>Se un'onda passa attraverso una fenditura di larghezza paragonabile alla sua λ produce un'onda semicircolare dall'altra parte dell'apertura</a:t>
            </a:r>
            <a:r>
              <a:rPr lang="it-IT" altLang="it-IT" sz="2400" dirty="0" smtClean="0">
                <a:latin typeface="Calibri" panose="020F0502020204030204" pitchFamily="34" charset="0"/>
              </a:rPr>
              <a:t>.</a:t>
            </a:r>
            <a:endParaRPr lang="it-IT" altLang="it-IT" sz="2400" dirty="0">
              <a:latin typeface="Calibri" panose="020F0502020204030204" pitchFamily="34" charset="0"/>
            </a:endParaRPr>
          </a:p>
        </p:txBody>
      </p:sp>
      <p:pic>
        <p:nvPicPr>
          <p:cNvPr id="50180" name="Picture 2"/>
          <p:cNvPicPr>
            <a:picLocks noChangeAspect="1" noChangeArrowheads="1"/>
          </p:cNvPicPr>
          <p:nvPr/>
        </p:nvPicPr>
        <p:blipFill>
          <a:blip r:embed="rId2">
            <a:extLst>
              <a:ext uri="{28A0092B-C50C-407E-A947-70E740481C1C}">
                <a14:useLocalDpi xmlns:a14="http://schemas.microsoft.com/office/drawing/2010/main" val="0"/>
              </a:ext>
            </a:extLst>
          </a:blip>
          <a:srcRect t="13139" r="50000" b="25574"/>
          <a:stretch>
            <a:fillRect/>
          </a:stretch>
        </p:blipFill>
        <p:spPr bwMode="auto">
          <a:xfrm>
            <a:off x="6372200" y="1681787"/>
            <a:ext cx="2254250" cy="18796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018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149725"/>
            <a:ext cx="49149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16" descr="image0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476250"/>
            <a:ext cx="5259387"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17"/>
          <p:cNvSpPr>
            <a:spLocks noChangeArrowheads="1"/>
          </p:cNvSpPr>
          <p:nvPr/>
        </p:nvSpPr>
        <p:spPr bwMode="auto">
          <a:xfrm>
            <a:off x="428625" y="3153202"/>
            <a:ext cx="85359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a:solidFill>
                  <a:srgbClr val="000000"/>
                </a:solidFill>
                <a:latin typeface="Calibri" panose="020F0502020204030204" pitchFamily="34" charset="0"/>
                <a:cs typeface="Times New Roman" pitchFamily="18" charset="0"/>
              </a:rPr>
              <a:t>Figura di diffrazione ottenuta da </a:t>
            </a:r>
            <a:r>
              <a:rPr lang="it-IT" altLang="it-IT" sz="2400" b="1" dirty="0">
                <a:solidFill>
                  <a:srgbClr val="000000"/>
                </a:solidFill>
                <a:latin typeface="Calibri" panose="020F0502020204030204" pitchFamily="34" charset="0"/>
                <a:cs typeface="Times New Roman" pitchFamily="18" charset="0"/>
              </a:rPr>
              <a:t>raggi-X</a:t>
            </a:r>
            <a:r>
              <a:rPr lang="it-IT" altLang="it-IT" sz="2400" dirty="0">
                <a:solidFill>
                  <a:srgbClr val="000000"/>
                </a:solidFill>
                <a:latin typeface="Calibri" panose="020F0502020204030204" pitchFamily="34" charset="0"/>
                <a:cs typeface="Times New Roman" pitchFamily="18" charset="0"/>
              </a:rPr>
              <a:t> e da </a:t>
            </a:r>
            <a:r>
              <a:rPr lang="it-IT" altLang="it-IT" sz="2400" b="1" dirty="0">
                <a:solidFill>
                  <a:srgbClr val="000000"/>
                </a:solidFill>
                <a:latin typeface="Calibri" panose="020F0502020204030204" pitchFamily="34" charset="0"/>
                <a:cs typeface="Times New Roman" pitchFamily="18" charset="0"/>
              </a:rPr>
              <a:t>elettroni</a:t>
            </a:r>
            <a:r>
              <a:rPr lang="it-IT" altLang="it-IT" sz="2400" dirty="0">
                <a:solidFill>
                  <a:srgbClr val="000000"/>
                </a:solidFill>
                <a:latin typeface="Calibri" panose="020F0502020204030204" pitchFamily="34" charset="0"/>
                <a:cs typeface="Times New Roman" pitchFamily="18" charset="0"/>
              </a:rPr>
              <a:t> che dimostra il comportamento ondulatorio delle particelle</a:t>
            </a:r>
            <a:endParaRPr lang="it-IT" altLang="it-IT" sz="2400" dirty="0">
              <a:solidFill>
                <a:srgbClr val="000000"/>
              </a:solidFill>
              <a:latin typeface="Calibri" panose="020F0502020204030204" pitchFamily="34" charset="0"/>
            </a:endParaRPr>
          </a:p>
        </p:txBody>
      </p:sp>
      <p:sp>
        <p:nvSpPr>
          <p:cNvPr id="51204" name="Rectangle 8"/>
          <p:cNvSpPr>
            <a:spLocks noChangeArrowheads="1"/>
          </p:cNvSpPr>
          <p:nvPr/>
        </p:nvSpPr>
        <p:spPr bwMode="auto">
          <a:xfrm>
            <a:off x="1241512" y="4724400"/>
            <a:ext cx="31272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b="1" u="sng" dirty="0">
                <a:solidFill>
                  <a:srgbClr val="000000"/>
                </a:solidFill>
                <a:latin typeface="Calibri" panose="020F0502020204030204" pitchFamily="34" charset="0"/>
              </a:rPr>
              <a:t>Relazione di De Broglie</a:t>
            </a:r>
          </a:p>
        </p:txBody>
      </p:sp>
      <p:graphicFrame>
        <p:nvGraphicFramePr>
          <p:cNvPr id="51205" name="Object 14"/>
          <p:cNvGraphicFramePr>
            <a:graphicFrameLocks noChangeAspect="1"/>
          </p:cNvGraphicFramePr>
          <p:nvPr/>
        </p:nvGraphicFramePr>
        <p:xfrm>
          <a:off x="5653088" y="4498975"/>
          <a:ext cx="1879600" cy="995363"/>
        </p:xfrm>
        <a:graphic>
          <a:graphicData uri="http://schemas.openxmlformats.org/presentationml/2006/ole">
            <mc:AlternateContent xmlns:mc="http://schemas.openxmlformats.org/markup-compatibility/2006">
              <mc:Choice xmlns:v="urn:schemas-microsoft-com:vml" Requires="v">
                <p:oleObj spid="_x0000_s51239" name="Equation" r:id="rId4" imgW="431613" imgH="228501" progId="Equation.3">
                  <p:embed/>
                </p:oleObj>
              </mc:Choice>
              <mc:Fallback>
                <p:oleObj name="Equation" r:id="rId4" imgW="431613" imgH="228501" progId="Equation.3">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088" y="4498975"/>
                        <a:ext cx="1879600"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ChangeArrowheads="1"/>
          </p:cNvSpPr>
          <p:nvPr/>
        </p:nvSpPr>
        <p:spPr bwMode="auto">
          <a:xfrm>
            <a:off x="719138" y="3068131"/>
            <a:ext cx="84248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a:solidFill>
                  <a:srgbClr val="000000"/>
                </a:solidFill>
                <a:latin typeface="Calibri" panose="020F0502020204030204" pitchFamily="34" charset="0"/>
                <a:cs typeface="Times New Roman" pitchFamily="18" charset="0"/>
              </a:rPr>
              <a:t>Se si conosce l'energia con poca incertezza allora grande è l'incertezza sulla </a:t>
            </a:r>
            <a:r>
              <a:rPr lang="it-IT" altLang="it-IT" sz="2400" dirty="0" smtClean="0">
                <a:solidFill>
                  <a:srgbClr val="000000"/>
                </a:solidFill>
                <a:latin typeface="Calibri" panose="020F0502020204030204" pitchFamily="34" charset="0"/>
                <a:cs typeface="Times New Roman" pitchFamily="18" charset="0"/>
              </a:rPr>
              <a:t>posizione</a:t>
            </a:r>
            <a:r>
              <a:rPr lang="it-IT" altLang="it-IT" sz="2400" b="1" dirty="0">
                <a:solidFill>
                  <a:srgbClr val="000000"/>
                </a:solidFill>
                <a:latin typeface="Calibri" panose="020F0502020204030204" pitchFamily="34" charset="0"/>
                <a:cs typeface="Times New Roman" pitchFamily="18" charset="0"/>
              </a:rPr>
              <a:t> </a:t>
            </a:r>
            <a:endParaRPr lang="it-IT" altLang="it-IT" sz="2400" dirty="0">
              <a:solidFill>
                <a:srgbClr val="000000"/>
              </a:solidFill>
              <a:latin typeface="Calibri" panose="020F0502020204030204" pitchFamily="34" charset="0"/>
            </a:endParaRPr>
          </a:p>
        </p:txBody>
      </p:sp>
      <p:sp>
        <p:nvSpPr>
          <p:cNvPr id="52227" name="Rectangle 7"/>
          <p:cNvSpPr>
            <a:spLocks noChangeArrowheads="1"/>
          </p:cNvSpPr>
          <p:nvPr/>
        </p:nvSpPr>
        <p:spPr bwMode="auto">
          <a:xfrm>
            <a:off x="900113" y="836613"/>
            <a:ext cx="7620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b="1" dirty="0" smtClean="0">
                <a:solidFill>
                  <a:srgbClr val="FF0000"/>
                </a:solidFill>
                <a:latin typeface="Calibri" panose="020F0502020204030204" pitchFamily="34" charset="0"/>
                <a:cs typeface="Times New Roman" pitchFamily="18" charset="0"/>
              </a:rPr>
              <a:t>PRINCIPIO DI INDETERMINAZIONE DI HEISENBERG</a:t>
            </a:r>
            <a:endParaRPr lang="it-IT" altLang="it-IT" sz="2400" b="1" dirty="0">
              <a:solidFill>
                <a:srgbClr val="FF0000"/>
              </a:solidFill>
              <a:latin typeface="Calibri" panose="020F0502020204030204" pitchFamily="34" charset="0"/>
              <a:cs typeface="Times New Roman" pitchFamily="18" charset="0"/>
            </a:endParaRPr>
          </a:p>
          <a:p>
            <a:pPr algn="ctr" eaLnBrk="1" hangingPunct="1">
              <a:spcBef>
                <a:spcPct val="50000"/>
              </a:spcBef>
              <a:buFontTx/>
              <a:buNone/>
            </a:pPr>
            <a:endParaRPr lang="it-IT" altLang="it-IT" sz="2400" b="1" dirty="0">
              <a:solidFill>
                <a:srgbClr val="000000"/>
              </a:solidFill>
              <a:latin typeface="Calibri" panose="020F0502020204030204" pitchFamily="34" charset="0"/>
              <a:cs typeface="Times New Roman" pitchFamily="18" charset="0"/>
            </a:endParaRPr>
          </a:p>
          <a:p>
            <a:pPr algn="ctr" eaLnBrk="1" hangingPunct="1">
              <a:spcBef>
                <a:spcPct val="50000"/>
              </a:spcBef>
              <a:buFontTx/>
              <a:buNone/>
            </a:pPr>
            <a:r>
              <a:rPr lang="it-IT" altLang="it-IT" sz="2400" dirty="0">
                <a:solidFill>
                  <a:srgbClr val="000000"/>
                </a:solidFill>
                <a:latin typeface="Calibri" panose="020F0502020204030204" pitchFamily="34" charset="0"/>
                <a:cs typeface="Times New Roman" pitchFamily="18" charset="0"/>
              </a:rPr>
              <a:t>          </a:t>
            </a:r>
            <a:endParaRPr lang="it-IT" altLang="it-IT" sz="2800" b="1" dirty="0">
              <a:solidFill>
                <a:srgbClr val="000000"/>
              </a:solidFill>
              <a:latin typeface="Calibri" panose="020F0502020204030204" pitchFamily="34" charset="0"/>
              <a:cs typeface="Times New Roman" pitchFamily="18" charset="0"/>
            </a:endParaRPr>
          </a:p>
        </p:txBody>
      </p:sp>
      <p:sp>
        <p:nvSpPr>
          <p:cNvPr id="52228" name="Text Box 8"/>
          <p:cNvSpPr txBox="1">
            <a:spLocks noChangeArrowheads="1"/>
          </p:cNvSpPr>
          <p:nvPr/>
        </p:nvSpPr>
        <p:spPr bwMode="auto">
          <a:xfrm>
            <a:off x="2699792" y="4437112"/>
            <a:ext cx="3817937" cy="1196975"/>
          </a:xfrm>
          <a:prstGeom prst="rect">
            <a:avLst/>
          </a:prstGeom>
          <a:solidFill>
            <a:srgbClr val="008000">
              <a:alpha val="29000"/>
            </a:srgbClr>
          </a:solidFill>
          <a:ln w="9525">
            <a:noFill/>
            <a:miter lim="800000"/>
            <a:headEnd/>
            <a:tailEnd/>
          </a:ln>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dirty="0">
                <a:solidFill>
                  <a:srgbClr val="000000"/>
                </a:solidFill>
                <a:latin typeface="Calibri" panose="020F0502020204030204" pitchFamily="34" charset="0"/>
              </a:rPr>
              <a:t>Impossibilità di descrivere per l’elettrone un’orbita definita</a:t>
            </a:r>
          </a:p>
        </p:txBody>
      </p:sp>
      <p:sp>
        <p:nvSpPr>
          <p:cNvPr id="52229" name="Rectangle 9"/>
          <p:cNvSpPr>
            <a:spLocks noChangeArrowheads="1"/>
          </p:cNvSpPr>
          <p:nvPr/>
        </p:nvSpPr>
        <p:spPr bwMode="auto">
          <a:xfrm>
            <a:off x="2163742" y="1412776"/>
            <a:ext cx="5092741"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it-IT" altLang="it-IT" sz="2800" dirty="0" err="1">
                <a:solidFill>
                  <a:srgbClr val="000000"/>
                </a:solidFill>
                <a:latin typeface="Symbol" pitchFamily="18" charset="2"/>
              </a:rPr>
              <a:t>D</a:t>
            </a:r>
            <a:r>
              <a:rPr lang="it-IT" altLang="it-IT" sz="2800" dirty="0" err="1">
                <a:solidFill>
                  <a:srgbClr val="000000"/>
                </a:solidFill>
              </a:rPr>
              <a:t>x</a:t>
            </a:r>
            <a:r>
              <a:rPr lang="it-IT" altLang="it-IT" sz="2800" dirty="0">
                <a:solidFill>
                  <a:srgbClr val="000000"/>
                </a:solidFill>
              </a:rPr>
              <a:t>× </a:t>
            </a:r>
            <a:r>
              <a:rPr lang="it-IT" altLang="it-IT" sz="2800" dirty="0" err="1">
                <a:solidFill>
                  <a:srgbClr val="000000"/>
                </a:solidFill>
                <a:latin typeface="Symbol" pitchFamily="18" charset="2"/>
              </a:rPr>
              <a:t>D</a:t>
            </a:r>
            <a:r>
              <a:rPr lang="it-IT" altLang="it-IT" sz="2800" dirty="0" err="1">
                <a:solidFill>
                  <a:srgbClr val="000000"/>
                </a:solidFill>
              </a:rPr>
              <a:t>p</a:t>
            </a:r>
            <a:r>
              <a:rPr lang="it-IT" altLang="it-IT" sz="2800" dirty="0">
                <a:solidFill>
                  <a:srgbClr val="000000"/>
                </a:solidFill>
              </a:rPr>
              <a:t> &gt; </a:t>
            </a:r>
            <a:r>
              <a:rPr lang="it-IT" altLang="it-IT" sz="2800" i="1" dirty="0" smtClean="0">
                <a:solidFill>
                  <a:srgbClr val="000000"/>
                </a:solidFill>
              </a:rPr>
              <a:t>h</a:t>
            </a:r>
            <a:r>
              <a:rPr lang="it-IT" altLang="it-IT" sz="2800" dirty="0" smtClean="0">
                <a:solidFill>
                  <a:srgbClr val="000000"/>
                </a:solidFill>
              </a:rPr>
              <a:t>/2</a:t>
            </a:r>
            <a:r>
              <a:rPr lang="it-IT" altLang="it-IT" sz="2800" dirty="0" smtClean="0">
                <a:solidFill>
                  <a:srgbClr val="000000"/>
                </a:solidFill>
                <a:latin typeface="Symbol" pitchFamily="18" charset="2"/>
              </a:rPr>
              <a:t>p</a:t>
            </a:r>
          </a:p>
          <a:p>
            <a:pPr algn="just" eaLnBrk="1" hangingPunct="1">
              <a:spcBef>
                <a:spcPct val="0"/>
              </a:spcBef>
              <a:buFontTx/>
              <a:buNone/>
            </a:pPr>
            <a:r>
              <a:rPr lang="it-IT" altLang="it-IT" sz="2800" dirty="0" smtClean="0">
                <a:solidFill>
                  <a:srgbClr val="000000"/>
                </a:solidFill>
                <a:latin typeface="Calibri" panose="020F0502020204030204" pitchFamily="34" charset="0"/>
              </a:rPr>
              <a:t>		</a:t>
            </a:r>
            <a:r>
              <a:rPr lang="it-IT" altLang="it-IT" sz="2000" dirty="0" smtClean="0">
                <a:solidFill>
                  <a:srgbClr val="000000"/>
                </a:solidFill>
                <a:latin typeface="Calibri" panose="020F0502020204030204" pitchFamily="34" charset="0"/>
              </a:rPr>
              <a:t>x =posizione</a:t>
            </a:r>
          </a:p>
          <a:p>
            <a:pPr algn="just" eaLnBrk="1" hangingPunct="1">
              <a:spcBef>
                <a:spcPct val="0"/>
              </a:spcBef>
              <a:buFontTx/>
              <a:buNone/>
            </a:pPr>
            <a:r>
              <a:rPr lang="it-IT" altLang="it-IT" sz="2000" dirty="0" smtClean="0">
                <a:solidFill>
                  <a:srgbClr val="000000"/>
                </a:solidFill>
                <a:latin typeface="Calibri" panose="020F0502020204030204" pitchFamily="34" charset="0"/>
              </a:rPr>
              <a:t>		p= quantità di moto (energia)</a:t>
            </a:r>
            <a:endParaRPr lang="it-IT" altLang="it-IT" sz="2000" dirty="0">
              <a:solidFill>
                <a:srgbClr val="00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5"/>
          <p:cNvSpPr>
            <a:spLocks noChangeArrowheads="1"/>
          </p:cNvSpPr>
          <p:nvPr/>
        </p:nvSpPr>
        <p:spPr bwMode="auto">
          <a:xfrm>
            <a:off x="395536" y="177998"/>
            <a:ext cx="8466584" cy="624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800" b="1" dirty="0" smtClean="0">
                <a:solidFill>
                  <a:srgbClr val="FF0000"/>
                </a:solidFill>
                <a:latin typeface="Calibri" panose="020F0502020204030204" pitchFamily="34" charset="0"/>
              </a:rPr>
              <a:t>EQUAZIONE D’ONDA DI SCHROEDINGER</a:t>
            </a:r>
            <a:endParaRPr lang="it-IT" altLang="it-IT" sz="2800" b="1" dirty="0">
              <a:solidFill>
                <a:srgbClr val="FF0000"/>
              </a:solidFill>
              <a:latin typeface="Calibri" panose="020F0502020204030204" pitchFamily="34" charset="0"/>
            </a:endParaRPr>
          </a:p>
          <a:p>
            <a:pPr algn="ctr" eaLnBrk="1" hangingPunct="1">
              <a:spcBef>
                <a:spcPct val="50000"/>
              </a:spcBef>
              <a:buFontTx/>
              <a:buNone/>
            </a:pPr>
            <a:r>
              <a:rPr lang="it-IT" altLang="it-IT" sz="2400" dirty="0" smtClean="0">
                <a:solidFill>
                  <a:srgbClr val="000000"/>
                </a:solidFill>
                <a:latin typeface="Calibri" panose="020F0502020204030204" pitchFamily="34" charset="0"/>
              </a:rPr>
              <a:t>Il </a:t>
            </a:r>
            <a:r>
              <a:rPr lang="it-IT" altLang="it-IT" sz="2400" dirty="0">
                <a:solidFill>
                  <a:srgbClr val="000000"/>
                </a:solidFill>
                <a:latin typeface="Calibri" panose="020F0502020204030204" pitchFamily="34" charset="0"/>
              </a:rPr>
              <a:t>moto dell'</a:t>
            </a:r>
            <a:r>
              <a:rPr lang="it-IT" altLang="it-IT" sz="2400" b="1" dirty="0">
                <a:solidFill>
                  <a:srgbClr val="000000"/>
                </a:solidFill>
                <a:latin typeface="Calibri" panose="020F0502020204030204" pitchFamily="34" charset="0"/>
              </a:rPr>
              <a:t>elettron</a:t>
            </a:r>
            <a:r>
              <a:rPr lang="it-IT" altLang="it-IT" sz="2400" dirty="0">
                <a:solidFill>
                  <a:srgbClr val="000000"/>
                </a:solidFill>
                <a:latin typeface="Calibri" panose="020F0502020204030204" pitchFamily="34" charset="0"/>
              </a:rPr>
              <a:t>e (considerato come </a:t>
            </a:r>
            <a:r>
              <a:rPr lang="it-IT" altLang="it-IT" sz="2400" b="1" dirty="0">
                <a:solidFill>
                  <a:srgbClr val="000000"/>
                </a:solidFill>
                <a:latin typeface="Calibri" panose="020F0502020204030204" pitchFamily="34" charset="0"/>
              </a:rPr>
              <a:t>un’onda di materia</a:t>
            </a:r>
            <a:r>
              <a:rPr lang="it-IT" altLang="it-IT" sz="2400" dirty="0">
                <a:solidFill>
                  <a:srgbClr val="000000"/>
                </a:solidFill>
                <a:latin typeface="Calibri" panose="020F0502020204030204" pitchFamily="34" charset="0"/>
              </a:rPr>
              <a:t>) è descritto da un'equazione detta, per analogia con la meccanica classica, </a:t>
            </a:r>
            <a:r>
              <a:rPr lang="it-IT" altLang="it-IT" sz="2400" b="1" u="sng" dirty="0">
                <a:solidFill>
                  <a:srgbClr val="000000"/>
                </a:solidFill>
                <a:latin typeface="Calibri" panose="020F0502020204030204" pitchFamily="34" charset="0"/>
              </a:rPr>
              <a:t>equazione d'onda</a:t>
            </a:r>
            <a:r>
              <a:rPr lang="it-IT" altLang="it-IT" sz="2400" dirty="0">
                <a:solidFill>
                  <a:srgbClr val="000000"/>
                </a:solidFill>
                <a:latin typeface="Calibri" panose="020F0502020204030204" pitchFamily="34" charset="0"/>
              </a:rPr>
              <a:t>. </a:t>
            </a:r>
            <a:endParaRPr lang="it-IT" altLang="it-IT" sz="2400" dirty="0" smtClean="0">
              <a:solidFill>
                <a:srgbClr val="000000"/>
              </a:solidFill>
              <a:latin typeface="Calibri" panose="020F0502020204030204" pitchFamily="34" charset="0"/>
            </a:endParaRPr>
          </a:p>
          <a:p>
            <a:pPr algn="ctr" eaLnBrk="1" hangingPunct="1">
              <a:spcBef>
                <a:spcPct val="50000"/>
              </a:spcBef>
              <a:buFontTx/>
              <a:buNone/>
            </a:pPr>
            <a:endParaRPr lang="it-IT" altLang="it-IT" sz="2400" dirty="0">
              <a:solidFill>
                <a:srgbClr val="000000"/>
              </a:solidFill>
              <a:latin typeface="Calibri" panose="020F0502020204030204" pitchFamily="34" charset="0"/>
            </a:endParaRPr>
          </a:p>
          <a:p>
            <a:pPr algn="ctr" eaLnBrk="1" hangingPunct="1">
              <a:spcBef>
                <a:spcPct val="50000"/>
              </a:spcBef>
              <a:buFontTx/>
              <a:buNone/>
            </a:pPr>
            <a:endParaRPr lang="it-IT" altLang="it-IT" sz="2400" dirty="0" smtClean="0">
              <a:solidFill>
                <a:srgbClr val="000000"/>
              </a:solidFill>
              <a:latin typeface="Calibri" panose="020F0502020204030204" pitchFamily="34" charset="0"/>
            </a:endParaRPr>
          </a:p>
          <a:p>
            <a:pPr algn="ctr" eaLnBrk="1" hangingPunct="1">
              <a:spcBef>
                <a:spcPct val="50000"/>
              </a:spcBef>
              <a:buFontTx/>
              <a:buNone/>
            </a:pPr>
            <a:r>
              <a:rPr lang="it-IT" altLang="it-IT" sz="2400" dirty="0" smtClean="0">
                <a:solidFill>
                  <a:srgbClr val="000000"/>
                </a:solidFill>
                <a:latin typeface="Calibri" panose="020F0502020204030204" pitchFamily="34" charset="0"/>
              </a:rPr>
              <a:t>Le </a:t>
            </a:r>
            <a:r>
              <a:rPr lang="it-IT" altLang="it-IT" sz="2400" b="1" dirty="0">
                <a:solidFill>
                  <a:srgbClr val="000000"/>
                </a:solidFill>
                <a:latin typeface="Calibri" panose="020F0502020204030204" pitchFamily="34" charset="0"/>
              </a:rPr>
              <a:t>soluzioni</a:t>
            </a:r>
            <a:r>
              <a:rPr lang="it-IT" altLang="it-IT" sz="2400" dirty="0">
                <a:solidFill>
                  <a:srgbClr val="000000"/>
                </a:solidFill>
                <a:latin typeface="Calibri" panose="020F0502020204030204" pitchFamily="34" charset="0"/>
              </a:rPr>
              <a:t> </a:t>
            </a:r>
            <a:r>
              <a:rPr lang="it-IT" altLang="it-IT" sz="2400" b="1" dirty="0">
                <a:solidFill>
                  <a:srgbClr val="000000"/>
                </a:solidFill>
                <a:latin typeface="Calibri" panose="020F0502020204030204" pitchFamily="34" charset="0"/>
              </a:rPr>
              <a:t>fisicamente accettabili </a:t>
            </a:r>
            <a:r>
              <a:rPr lang="it-IT" altLang="it-IT" sz="2400" dirty="0">
                <a:solidFill>
                  <a:srgbClr val="000000"/>
                </a:solidFill>
                <a:latin typeface="Calibri" panose="020F0502020204030204" pitchFamily="34" charset="0"/>
              </a:rPr>
              <a:t>(</a:t>
            </a:r>
            <a:r>
              <a:rPr lang="it-IT" altLang="it-IT" sz="2400" b="1" dirty="0">
                <a:solidFill>
                  <a:srgbClr val="000000"/>
                </a:solidFill>
                <a:latin typeface="Calibri" panose="020F0502020204030204" pitchFamily="34" charset="0"/>
              </a:rPr>
              <a:t>energia costante</a:t>
            </a:r>
            <a:r>
              <a:rPr lang="it-IT" altLang="it-IT" sz="2400" dirty="0">
                <a:solidFill>
                  <a:srgbClr val="000000"/>
                </a:solidFill>
                <a:latin typeface="Calibri" panose="020F0502020204030204" pitchFamily="34" charset="0"/>
              </a:rPr>
              <a:t> = stato stazionario), tra quelle ammesse dall'equazione, sono dette </a:t>
            </a:r>
            <a:r>
              <a:rPr lang="it-IT" altLang="it-IT" sz="2400" b="1" u="sng" dirty="0">
                <a:solidFill>
                  <a:srgbClr val="000000"/>
                </a:solidFill>
                <a:latin typeface="Calibri" panose="020F0502020204030204" pitchFamily="34" charset="0"/>
              </a:rPr>
              <a:t>funzioni d'onda</a:t>
            </a:r>
            <a:r>
              <a:rPr lang="it-IT" altLang="it-IT" sz="2400" b="1" dirty="0">
                <a:solidFill>
                  <a:srgbClr val="000000"/>
                </a:solidFill>
                <a:latin typeface="Calibri" panose="020F0502020204030204" pitchFamily="34" charset="0"/>
              </a:rPr>
              <a:t> </a:t>
            </a:r>
            <a:r>
              <a:rPr lang="el-GR" altLang="it-IT" sz="2400" b="1" dirty="0" smtClean="0">
                <a:solidFill>
                  <a:srgbClr val="000000"/>
                </a:solidFill>
                <a:latin typeface="Calibri" panose="020F0502020204030204" pitchFamily="34" charset="0"/>
              </a:rPr>
              <a:t>ψ</a:t>
            </a:r>
            <a:r>
              <a:rPr lang="it-IT" altLang="it-IT" sz="2400" dirty="0" smtClean="0">
                <a:solidFill>
                  <a:srgbClr val="000000"/>
                </a:solidFill>
                <a:latin typeface="Calibri" panose="020F0502020204030204" pitchFamily="34" charset="0"/>
              </a:rPr>
              <a:t>. </a:t>
            </a:r>
          </a:p>
          <a:p>
            <a:pPr algn="ctr" eaLnBrk="1" hangingPunct="1">
              <a:spcBef>
                <a:spcPct val="50000"/>
              </a:spcBef>
              <a:buFontTx/>
              <a:buNone/>
            </a:pPr>
            <a:r>
              <a:rPr lang="it-IT" altLang="it-IT" sz="2400" dirty="0" smtClean="0">
                <a:solidFill>
                  <a:srgbClr val="000000"/>
                </a:solidFill>
                <a:latin typeface="Calibri" panose="020F0502020204030204" pitchFamily="34" charset="0"/>
              </a:rPr>
              <a:t>Le </a:t>
            </a:r>
            <a:r>
              <a:rPr lang="it-IT" altLang="it-IT" sz="2400" b="1" dirty="0">
                <a:solidFill>
                  <a:srgbClr val="000000"/>
                </a:solidFill>
                <a:latin typeface="Calibri" panose="020F0502020204030204" pitchFamily="34" charset="0"/>
              </a:rPr>
              <a:t>funzioni d’onda </a:t>
            </a:r>
            <a:r>
              <a:rPr lang="it-IT" altLang="it-IT" sz="2400" dirty="0">
                <a:solidFill>
                  <a:srgbClr val="000000"/>
                </a:solidFill>
                <a:latin typeface="Calibri" panose="020F0502020204030204" pitchFamily="34" charset="0"/>
              </a:rPr>
              <a:t>descrivono matematicamente il </a:t>
            </a:r>
            <a:r>
              <a:rPr lang="it-IT" altLang="it-IT" sz="2400" b="1" dirty="0">
                <a:solidFill>
                  <a:srgbClr val="000000"/>
                </a:solidFill>
                <a:latin typeface="Calibri" panose="020F0502020204030204" pitchFamily="34" charset="0"/>
              </a:rPr>
              <a:t>moto dell’elettrone</a:t>
            </a:r>
            <a:r>
              <a:rPr lang="it-IT" altLang="it-IT" sz="2400" dirty="0">
                <a:solidFill>
                  <a:srgbClr val="000000"/>
                </a:solidFill>
                <a:latin typeface="Calibri" panose="020F0502020204030204" pitchFamily="34" charset="0"/>
              </a:rPr>
              <a:t>. </a:t>
            </a:r>
          </a:p>
          <a:p>
            <a:pPr algn="ctr" eaLnBrk="1" hangingPunct="1">
              <a:spcBef>
                <a:spcPct val="50000"/>
              </a:spcBef>
              <a:buFontTx/>
              <a:buNone/>
            </a:pPr>
            <a:endParaRPr lang="it-IT" altLang="it-IT" sz="2400" dirty="0">
              <a:solidFill>
                <a:srgbClr val="000000"/>
              </a:solidFill>
              <a:latin typeface="Baskerville Old Face" pitchFamily="18" charset="0"/>
            </a:endParaRPr>
          </a:p>
          <a:p>
            <a:pPr algn="ctr" eaLnBrk="1" hangingPunct="1">
              <a:spcBef>
                <a:spcPct val="50000"/>
              </a:spcBef>
              <a:buFontTx/>
              <a:buNone/>
            </a:pPr>
            <a:endParaRPr lang="it-IT" altLang="it-IT" sz="2400" dirty="0">
              <a:solidFill>
                <a:srgbClr val="000000"/>
              </a:solidFill>
              <a:latin typeface="Baskerville Old Face" pitchFamily="18" charset="0"/>
            </a:endParaRPr>
          </a:p>
        </p:txBody>
      </p:sp>
      <p:sp>
        <p:nvSpPr>
          <p:cNvPr id="16393" name="Rectangle 9"/>
          <p:cNvSpPr>
            <a:spLocks noChangeArrowheads="1"/>
          </p:cNvSpPr>
          <p:nvPr/>
        </p:nvSpPr>
        <p:spPr bwMode="auto">
          <a:xfrm>
            <a:off x="2484041" y="5469210"/>
            <a:ext cx="5219700" cy="1200150"/>
          </a:xfrm>
          <a:prstGeom prst="rect">
            <a:avLst/>
          </a:prstGeom>
          <a:solidFill>
            <a:srgbClr val="008000">
              <a:alpha val="29000"/>
            </a:srgbClr>
          </a:solidFill>
          <a:ln>
            <a:noFill/>
          </a:ln>
          <a:effectLst/>
          <a:extLst/>
        </p:spPr>
        <p:txBody>
          <a:bodyPr anchor="ctr">
            <a:spAutoFit/>
          </a:bodyPr>
          <a:lstStyle/>
          <a:p>
            <a:pPr algn="ctr">
              <a:tabLst>
                <a:tab pos="457200" algn="l"/>
              </a:tabLst>
              <a:defRPr/>
            </a:pPr>
            <a:r>
              <a:rPr lang="it-IT" u="sng" dirty="0">
                <a:latin typeface="Calibri" panose="020F0502020204030204" pitchFamily="34" charset="0"/>
                <a:cs typeface="Times New Roman" pitchFamily="18" charset="0"/>
              </a:rPr>
              <a:t>probabilità</a:t>
            </a:r>
            <a:r>
              <a:rPr lang="it-IT" dirty="0">
                <a:latin typeface="Calibri" panose="020F0502020204030204" pitchFamily="34" charset="0"/>
                <a:cs typeface="Times New Roman" pitchFamily="18" charset="0"/>
              </a:rPr>
              <a:t> di trovare l'elettrone in una determinata regione dello spazio, corrisponde alla densità elettronica</a:t>
            </a:r>
            <a:endParaRPr lang="it-IT" dirty="0">
              <a:latin typeface="Calibri" panose="020F0502020204030204" pitchFamily="34" charset="0"/>
            </a:endParaRPr>
          </a:p>
        </p:txBody>
      </p:sp>
      <p:graphicFrame>
        <p:nvGraphicFramePr>
          <p:cNvPr id="53252" name="Object 10"/>
          <p:cNvGraphicFramePr>
            <a:graphicFrameLocks noChangeAspect="1"/>
          </p:cNvGraphicFramePr>
          <p:nvPr>
            <p:extLst>
              <p:ext uri="{D42A27DB-BD31-4B8C-83A1-F6EECF244321}">
                <p14:modId xmlns:p14="http://schemas.microsoft.com/office/powerpoint/2010/main" val="778881095"/>
              </p:ext>
            </p:extLst>
          </p:nvPr>
        </p:nvGraphicFramePr>
        <p:xfrm>
          <a:off x="1115616" y="5551760"/>
          <a:ext cx="849312" cy="889000"/>
        </p:xfrm>
        <a:graphic>
          <a:graphicData uri="http://schemas.openxmlformats.org/presentationml/2006/ole">
            <mc:AlternateContent xmlns:mc="http://schemas.openxmlformats.org/markup-compatibility/2006">
              <mc:Choice xmlns:v="urn:schemas-microsoft-com:vml" Requires="v">
                <p:oleObj spid="_x0000_s53288" name="Equation" r:id="rId3" imgW="266584" imgH="279279" progId="Equation.3">
                  <p:embed/>
                </p:oleObj>
              </mc:Choice>
              <mc:Fallback>
                <p:oleObj name="Equation" r:id="rId3" imgW="266584" imgH="279279"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5551760"/>
                        <a:ext cx="849312"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325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4" y="2132856"/>
            <a:ext cx="4610100"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arrotondato 1"/>
          <p:cNvSpPr/>
          <p:nvPr/>
        </p:nvSpPr>
        <p:spPr bwMode="auto">
          <a:xfrm>
            <a:off x="2632693" y="1192258"/>
            <a:ext cx="3412508" cy="596999"/>
          </a:xfrm>
          <a:prstGeom prst="roundRect">
            <a:avLst/>
          </a:prstGeom>
          <a:solidFill>
            <a:srgbClr val="006600">
              <a:alpha val="30000"/>
            </a:srgb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grpSp>
        <p:nvGrpSpPr>
          <p:cNvPr id="54274" name="Group 8"/>
          <p:cNvGrpSpPr>
            <a:grpSpLocks/>
          </p:cNvGrpSpPr>
          <p:nvPr/>
        </p:nvGrpSpPr>
        <p:grpSpPr bwMode="auto">
          <a:xfrm>
            <a:off x="1258888" y="265113"/>
            <a:ext cx="6781800" cy="3252787"/>
            <a:chOff x="720" y="389"/>
            <a:chExt cx="4272" cy="2049"/>
          </a:xfrm>
        </p:grpSpPr>
        <p:sp>
          <p:nvSpPr>
            <p:cNvPr id="54277" name="Rectangle 2"/>
            <p:cNvSpPr>
              <a:spLocks noChangeArrowheads="1"/>
            </p:cNvSpPr>
            <p:nvPr/>
          </p:nvSpPr>
          <p:spPr bwMode="auto">
            <a:xfrm>
              <a:off x="831" y="389"/>
              <a:ext cx="3906"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0"/>
                </a:spcBef>
                <a:buFont typeface="Times New Roman" pitchFamily="18" charset="0"/>
                <a:buNone/>
              </a:pPr>
              <a:r>
                <a:rPr lang="it-IT" altLang="it-IT" sz="3600" b="1" dirty="0">
                  <a:solidFill>
                    <a:srgbClr val="000000"/>
                  </a:solidFill>
                  <a:latin typeface="Symbol" pitchFamily="18" charset="2"/>
                </a:rPr>
                <a:t>y</a:t>
              </a:r>
              <a:r>
                <a:rPr lang="it-IT" altLang="it-IT" sz="3600" b="1" dirty="0">
                  <a:solidFill>
                    <a:srgbClr val="000000"/>
                  </a:solidFill>
                  <a:latin typeface="Arial" charset="0"/>
                </a:rPr>
                <a:t> </a:t>
              </a:r>
              <a:r>
                <a:rPr lang="it-IT" altLang="it-IT" sz="2800" dirty="0">
                  <a:solidFill>
                    <a:srgbClr val="000000"/>
                  </a:solidFill>
                  <a:latin typeface="Calibri" panose="020F0502020204030204" pitchFamily="34" charset="0"/>
                </a:rPr>
                <a:t>è funzione dei </a:t>
              </a:r>
              <a:r>
                <a:rPr lang="it-IT" altLang="it-IT" sz="2800" u="sng" dirty="0">
                  <a:solidFill>
                    <a:srgbClr val="000000"/>
                  </a:solidFill>
                  <a:latin typeface="Calibri" panose="020F0502020204030204" pitchFamily="34" charset="0"/>
                </a:rPr>
                <a:t>numeri quantici</a:t>
              </a:r>
              <a:r>
                <a:rPr lang="it-IT" altLang="it-IT" sz="2800" dirty="0">
                  <a:solidFill>
                    <a:srgbClr val="000000"/>
                  </a:solidFill>
                  <a:latin typeface="Calibri" panose="020F0502020204030204" pitchFamily="34" charset="0"/>
                </a:rPr>
                <a:t> n, l, m</a:t>
              </a:r>
              <a:r>
                <a:rPr lang="it-IT" altLang="it-IT" sz="2800" baseline="-25000" dirty="0">
                  <a:solidFill>
                    <a:srgbClr val="000000"/>
                  </a:solidFill>
                  <a:latin typeface="Calibri" panose="020F0502020204030204" pitchFamily="34" charset="0"/>
                </a:rPr>
                <a:t>l</a:t>
              </a:r>
              <a:r>
                <a:rPr lang="it-IT" altLang="it-IT" sz="2800" dirty="0">
                  <a:solidFill>
                    <a:srgbClr val="000000"/>
                  </a:solidFill>
                  <a:latin typeface="Calibri" panose="020F0502020204030204" pitchFamily="34" charset="0"/>
                </a:rPr>
                <a:t>.</a:t>
              </a:r>
            </a:p>
          </p:txBody>
        </p:sp>
        <p:sp>
          <p:nvSpPr>
            <p:cNvPr id="54278" name="Rectangle 3"/>
            <p:cNvSpPr>
              <a:spLocks noChangeArrowheads="1"/>
            </p:cNvSpPr>
            <p:nvPr/>
          </p:nvSpPr>
          <p:spPr bwMode="auto">
            <a:xfrm>
              <a:off x="1579" y="933"/>
              <a:ext cx="2156"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4000" dirty="0">
                  <a:solidFill>
                    <a:srgbClr val="000000"/>
                  </a:solidFill>
                  <a:latin typeface="Symbol" pitchFamily="18" charset="2"/>
                </a:rPr>
                <a:t>Y</a:t>
              </a:r>
              <a:r>
                <a:rPr lang="it-IT" altLang="it-IT" sz="4000" dirty="0">
                  <a:solidFill>
                    <a:srgbClr val="000000"/>
                  </a:solidFill>
                  <a:latin typeface="Baskerville Old Face" pitchFamily="18" charset="0"/>
                </a:rPr>
                <a:t>(</a:t>
              </a:r>
              <a:r>
                <a:rPr lang="it-IT" altLang="it-IT" sz="4000" dirty="0" err="1">
                  <a:solidFill>
                    <a:srgbClr val="000000"/>
                  </a:solidFill>
                  <a:latin typeface="Baskerville Old Face" pitchFamily="18" charset="0"/>
                </a:rPr>
                <a:t>x,y,z</a:t>
              </a:r>
              <a:r>
                <a:rPr lang="it-IT" altLang="it-IT" sz="4000" dirty="0">
                  <a:solidFill>
                    <a:srgbClr val="000000"/>
                  </a:solidFill>
                  <a:latin typeface="Baskerville Old Face" pitchFamily="18" charset="0"/>
                </a:rPr>
                <a:t>; n, l, m</a:t>
              </a:r>
              <a:r>
                <a:rPr lang="it-IT" altLang="it-IT" sz="4000" baseline="-25000" dirty="0">
                  <a:solidFill>
                    <a:srgbClr val="000000"/>
                  </a:solidFill>
                  <a:latin typeface="Baskerville Old Face" pitchFamily="18" charset="0"/>
                </a:rPr>
                <a:t>l</a:t>
              </a:r>
              <a:r>
                <a:rPr lang="it-IT" altLang="it-IT" sz="4000" dirty="0">
                  <a:solidFill>
                    <a:srgbClr val="000000"/>
                  </a:solidFill>
                  <a:latin typeface="Baskerville Old Face" pitchFamily="18" charset="0"/>
                </a:rPr>
                <a:t>)</a:t>
              </a:r>
            </a:p>
          </p:txBody>
        </p:sp>
        <p:sp>
          <p:nvSpPr>
            <p:cNvPr id="54279" name="Text Box 4"/>
            <p:cNvSpPr txBox="1">
              <a:spLocks noChangeArrowheads="1"/>
            </p:cNvSpPr>
            <p:nvPr/>
          </p:nvSpPr>
          <p:spPr bwMode="auto">
            <a:xfrm>
              <a:off x="720" y="1488"/>
              <a:ext cx="4272" cy="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800" dirty="0">
                  <a:solidFill>
                    <a:srgbClr val="000000"/>
                  </a:solidFill>
                  <a:latin typeface="Calibri" panose="020F0502020204030204" pitchFamily="34" charset="0"/>
                </a:rPr>
                <a:t>Ogni </a:t>
              </a:r>
              <a:r>
                <a:rPr lang="it-IT" altLang="it-IT" sz="2800" b="1" dirty="0">
                  <a:solidFill>
                    <a:srgbClr val="000000"/>
                  </a:solidFill>
                  <a:latin typeface="Calibri" panose="020F0502020204030204" pitchFamily="34" charset="0"/>
                </a:rPr>
                <a:t>soluzione</a:t>
              </a:r>
              <a:r>
                <a:rPr lang="it-IT" altLang="it-IT" sz="2800" dirty="0">
                  <a:solidFill>
                    <a:srgbClr val="000000"/>
                  </a:solidFill>
                  <a:latin typeface="Calibri" panose="020F0502020204030204" pitchFamily="34" charset="0"/>
                </a:rPr>
                <a:t> dell’equazione d’onda che corrisponde ad un diverso insieme di </a:t>
              </a:r>
              <a:r>
                <a:rPr lang="it-IT" altLang="it-IT" sz="3600" b="1" dirty="0">
                  <a:solidFill>
                    <a:srgbClr val="000000"/>
                  </a:solidFill>
                  <a:latin typeface="Calibri" panose="020F0502020204030204" pitchFamily="34" charset="0"/>
                </a:rPr>
                <a:t>n, m, l</a:t>
              </a:r>
              <a:r>
                <a:rPr lang="it-IT" altLang="it-IT" sz="2800" dirty="0">
                  <a:solidFill>
                    <a:srgbClr val="000000"/>
                  </a:solidFill>
                  <a:latin typeface="Calibri" panose="020F0502020204030204" pitchFamily="34" charset="0"/>
                </a:rPr>
                <a:t> è detta </a:t>
              </a:r>
              <a:r>
                <a:rPr lang="it-IT" altLang="it-IT" sz="2800" b="1" u="sng" dirty="0">
                  <a:solidFill>
                    <a:srgbClr val="000000"/>
                  </a:solidFill>
                  <a:latin typeface="Calibri" panose="020F0502020204030204" pitchFamily="34" charset="0"/>
                </a:rPr>
                <a:t>ORBITALE</a:t>
              </a:r>
            </a:p>
          </p:txBody>
        </p:sp>
      </p:grpSp>
      <p:sp>
        <p:nvSpPr>
          <p:cNvPr id="54276" name="Rectangle 7"/>
          <p:cNvSpPr>
            <a:spLocks noChangeArrowheads="1"/>
          </p:cNvSpPr>
          <p:nvPr/>
        </p:nvSpPr>
        <p:spPr bwMode="auto">
          <a:xfrm>
            <a:off x="329308" y="4616450"/>
            <a:ext cx="881469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77825" indent="-377825"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0" indent="0" algn="just" eaLnBrk="1" hangingPunct="1">
              <a:spcBef>
                <a:spcPct val="0"/>
              </a:spcBef>
              <a:buNone/>
            </a:pPr>
            <a:r>
              <a:rPr lang="it-IT" altLang="it-IT" sz="2400" b="1" dirty="0">
                <a:solidFill>
                  <a:srgbClr val="000000"/>
                </a:solidFill>
                <a:latin typeface="Calibri" panose="020F0502020204030204" pitchFamily="34" charset="0"/>
              </a:rPr>
              <a:t>Regione </a:t>
            </a:r>
            <a:r>
              <a:rPr lang="it-IT" altLang="it-IT" sz="2400" b="1" dirty="0" smtClean="0">
                <a:solidFill>
                  <a:srgbClr val="000000"/>
                </a:solidFill>
                <a:latin typeface="Calibri" panose="020F0502020204030204" pitchFamily="34" charset="0"/>
              </a:rPr>
              <a:t>di </a:t>
            </a:r>
            <a:r>
              <a:rPr lang="it-IT" altLang="it-IT" sz="2400" b="1" dirty="0">
                <a:solidFill>
                  <a:srgbClr val="000000"/>
                </a:solidFill>
                <a:latin typeface="Calibri" panose="020F0502020204030204" pitchFamily="34" charset="0"/>
              </a:rPr>
              <a:t>spazio </a:t>
            </a:r>
            <a:r>
              <a:rPr lang="it-IT" altLang="it-IT" sz="2400" dirty="0">
                <a:solidFill>
                  <a:srgbClr val="000000"/>
                </a:solidFill>
                <a:latin typeface="Calibri" panose="020F0502020204030204" pitchFamily="34" charset="0"/>
              </a:rPr>
              <a:t>in cui è definita la probabilità di trovare l’</a:t>
            </a:r>
            <a:r>
              <a:rPr lang="it-IT" altLang="it-IT" sz="2400" b="1" dirty="0">
                <a:solidFill>
                  <a:srgbClr val="000000"/>
                </a:solidFill>
                <a:latin typeface="Calibri" panose="020F0502020204030204" pitchFamily="34" charset="0"/>
              </a:rPr>
              <a:t>elettrone</a:t>
            </a:r>
          </a:p>
          <a:p>
            <a:pPr marL="0" indent="0" algn="just" eaLnBrk="1" hangingPunct="1">
              <a:spcBef>
                <a:spcPct val="0"/>
              </a:spcBef>
              <a:buNone/>
            </a:pPr>
            <a:endParaRPr lang="it-IT" altLang="it-IT" sz="2400" dirty="0" smtClean="0">
              <a:solidFill>
                <a:srgbClr val="000000"/>
              </a:solidFill>
              <a:latin typeface="Calibri" panose="020F0502020204030204" pitchFamily="34" charset="0"/>
            </a:endParaRPr>
          </a:p>
          <a:p>
            <a:pPr marL="0" indent="0" algn="just" eaLnBrk="1" hangingPunct="1">
              <a:spcBef>
                <a:spcPct val="0"/>
              </a:spcBef>
              <a:buNone/>
            </a:pPr>
            <a:r>
              <a:rPr lang="it-IT" altLang="it-IT" sz="2400" b="1" dirty="0" smtClean="0">
                <a:solidFill>
                  <a:srgbClr val="000000"/>
                </a:solidFill>
                <a:latin typeface="Calibri" panose="020F0502020204030204" pitchFamily="34" charset="0"/>
              </a:rPr>
              <a:t>Regione</a:t>
            </a:r>
            <a:r>
              <a:rPr lang="it-IT" altLang="it-IT" sz="2400" dirty="0" smtClean="0">
                <a:solidFill>
                  <a:srgbClr val="000000"/>
                </a:solidFill>
                <a:latin typeface="Calibri" panose="020F0502020204030204" pitchFamily="34" charset="0"/>
              </a:rPr>
              <a:t> </a:t>
            </a:r>
            <a:r>
              <a:rPr lang="it-IT" altLang="it-IT" sz="2400" dirty="0">
                <a:solidFill>
                  <a:srgbClr val="000000"/>
                </a:solidFill>
                <a:latin typeface="Calibri" panose="020F0502020204030204" pitchFamily="34" charset="0"/>
              </a:rPr>
              <a:t>di </a:t>
            </a:r>
            <a:r>
              <a:rPr lang="it-IT" altLang="it-IT" sz="2400" b="1" dirty="0">
                <a:solidFill>
                  <a:srgbClr val="000000"/>
                </a:solidFill>
                <a:latin typeface="Calibri" panose="020F0502020204030204" pitchFamily="34" charset="0"/>
              </a:rPr>
              <a:t>alta densità </a:t>
            </a:r>
            <a:r>
              <a:rPr lang="it-IT" altLang="it-IT" sz="2400" dirty="0">
                <a:solidFill>
                  <a:srgbClr val="000000"/>
                </a:solidFill>
                <a:latin typeface="Calibri" panose="020F0502020204030204" pitchFamily="34" charset="0"/>
              </a:rPr>
              <a:t>di carica </a:t>
            </a:r>
            <a:r>
              <a:rPr lang="it-IT" altLang="it-IT" sz="2400" dirty="0" smtClean="0">
                <a:solidFill>
                  <a:srgbClr val="000000"/>
                </a:solidFill>
                <a:latin typeface="Calibri" panose="020F0502020204030204" pitchFamily="34" charset="0"/>
              </a:rPr>
              <a:t>elettronica</a:t>
            </a:r>
          </a:p>
          <a:p>
            <a:pPr marL="0" indent="0" algn="just" eaLnBrk="1" hangingPunct="1">
              <a:spcBef>
                <a:spcPct val="0"/>
              </a:spcBef>
              <a:buNone/>
            </a:pPr>
            <a:endParaRPr lang="it-IT" altLang="it-IT" sz="2400" dirty="0">
              <a:solidFill>
                <a:srgbClr val="000000"/>
              </a:solidFill>
              <a:latin typeface="Calibri" panose="020F0502020204030204" pitchFamily="34" charset="0"/>
            </a:endParaRPr>
          </a:p>
          <a:p>
            <a:pPr marL="0" indent="0" algn="just" eaLnBrk="1" hangingPunct="1">
              <a:spcBef>
                <a:spcPct val="0"/>
              </a:spcBef>
              <a:buNone/>
            </a:pPr>
            <a:r>
              <a:rPr lang="it-IT" altLang="it-IT" sz="2400" dirty="0">
                <a:solidFill>
                  <a:srgbClr val="000000"/>
                </a:solidFill>
                <a:latin typeface="Calibri" panose="020F0502020204030204" pitchFamily="34" charset="0"/>
              </a:rPr>
              <a:t>Descrizione </a:t>
            </a:r>
            <a:r>
              <a:rPr lang="it-IT" altLang="it-IT" sz="2400" b="1" dirty="0">
                <a:solidFill>
                  <a:srgbClr val="000000"/>
                </a:solidFill>
                <a:latin typeface="Calibri" panose="020F0502020204030204" pitchFamily="34" charset="0"/>
              </a:rPr>
              <a:t>probabilistica</a:t>
            </a:r>
            <a:r>
              <a:rPr lang="it-IT" altLang="it-IT" sz="2400" dirty="0">
                <a:solidFill>
                  <a:srgbClr val="000000"/>
                </a:solidFill>
                <a:latin typeface="Calibri" panose="020F0502020204030204" pitchFamily="34" charset="0"/>
              </a:rPr>
              <a:t> del moto dell’elettrone</a:t>
            </a:r>
          </a:p>
        </p:txBody>
      </p:sp>
      <p:sp>
        <p:nvSpPr>
          <p:cNvPr id="3" name="Freccia in giù 2"/>
          <p:cNvSpPr/>
          <p:nvPr/>
        </p:nvSpPr>
        <p:spPr bwMode="auto">
          <a:xfrm>
            <a:off x="4860032" y="3517900"/>
            <a:ext cx="648072" cy="977900"/>
          </a:xfrm>
          <a:prstGeom prst="downArrow">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4" name="Rettangolo arrotondato 3"/>
          <p:cNvSpPr/>
          <p:nvPr/>
        </p:nvSpPr>
        <p:spPr bwMode="auto">
          <a:xfrm>
            <a:off x="251520" y="4495800"/>
            <a:ext cx="8718748" cy="2173560"/>
          </a:xfrm>
          <a:prstGeom prst="roundRect">
            <a:avLst/>
          </a:prstGeom>
          <a:noFill/>
          <a:ln w="28575"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isultati immagini per tavola periodica con numeri di ossidazion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93072" b="86544"/>
          <a:stretch/>
        </p:blipFill>
        <p:spPr bwMode="auto">
          <a:xfrm>
            <a:off x="3563888" y="548680"/>
            <a:ext cx="1512168" cy="2079231"/>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p:cNvSpPr/>
          <p:nvPr/>
        </p:nvSpPr>
        <p:spPr>
          <a:xfrm>
            <a:off x="522593" y="3212976"/>
            <a:ext cx="7433783" cy="1384995"/>
          </a:xfrm>
          <a:prstGeom prst="rect">
            <a:avLst/>
          </a:prstGeom>
        </p:spPr>
        <p:txBody>
          <a:bodyPr wrap="square">
            <a:spAutoFit/>
          </a:bodyPr>
          <a:lstStyle/>
          <a:p>
            <a:pPr algn="ctr"/>
            <a:r>
              <a:rPr lang="it-IT" altLang="it-IT" sz="2800" dirty="0" smtClean="0">
                <a:solidFill>
                  <a:srgbClr val="000000"/>
                </a:solidFill>
                <a:latin typeface="Calibri" panose="020F0502020204030204" pitchFamily="34" charset="0"/>
              </a:rPr>
              <a:t>Per atomo di H, la </a:t>
            </a:r>
            <a:r>
              <a:rPr lang="it-IT" altLang="it-IT" sz="2800" b="1" dirty="0" smtClean="0">
                <a:solidFill>
                  <a:srgbClr val="000000"/>
                </a:solidFill>
                <a:latin typeface="Calibri" panose="020F0502020204030204" pitchFamily="34" charset="0"/>
              </a:rPr>
              <a:t>soluzione analitica </a:t>
            </a:r>
          </a:p>
          <a:p>
            <a:pPr algn="ctr"/>
            <a:r>
              <a:rPr lang="it-IT" altLang="it-IT" sz="2800" dirty="0" smtClean="0">
                <a:solidFill>
                  <a:srgbClr val="000000"/>
                </a:solidFill>
                <a:latin typeface="Calibri" panose="020F0502020204030204" pitchFamily="34" charset="0"/>
              </a:rPr>
              <a:t>della equazione di </a:t>
            </a:r>
            <a:r>
              <a:rPr lang="it-IT" sz="2800" b="1" dirty="0" err="1" smtClean="0">
                <a:latin typeface="Calibri" panose="020F0502020204030204" pitchFamily="34" charset="0"/>
              </a:rPr>
              <a:t>Schrödinger</a:t>
            </a:r>
            <a:endParaRPr lang="it-IT" sz="2800" b="1" dirty="0" smtClean="0">
              <a:latin typeface="Calibri" panose="020F0502020204030204" pitchFamily="34" charset="0"/>
            </a:endParaRPr>
          </a:p>
          <a:p>
            <a:pPr algn="ctr"/>
            <a:r>
              <a:rPr lang="it-IT" sz="2800" b="1" dirty="0" smtClean="0">
                <a:latin typeface="Calibri" panose="020F0502020204030204" pitchFamily="34" charset="0"/>
              </a:rPr>
              <a:t> </a:t>
            </a:r>
            <a:r>
              <a:rPr lang="it-IT" sz="2800" dirty="0" smtClean="0">
                <a:latin typeface="Calibri" panose="020F0502020204030204" pitchFamily="34" charset="0"/>
              </a:rPr>
              <a:t>è possibile</a:t>
            </a:r>
            <a:r>
              <a:rPr lang="it-IT" sz="2800" dirty="0" smtClean="0"/>
              <a:t> </a:t>
            </a:r>
            <a:endParaRPr lang="it-IT" sz="2800" dirty="0"/>
          </a:p>
        </p:txBody>
      </p:sp>
    </p:spTree>
    <p:extLst>
      <p:ext uri="{BB962C8B-B14F-4D97-AF65-F5344CB8AC3E}">
        <p14:creationId xmlns:p14="http://schemas.microsoft.com/office/powerpoint/2010/main" val="130345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3"/>
          <p:cNvSpPr txBox="1">
            <a:spLocks noChangeArrowheads="1"/>
          </p:cNvSpPr>
          <p:nvPr/>
        </p:nvSpPr>
        <p:spPr bwMode="auto">
          <a:xfrm>
            <a:off x="250825" y="260350"/>
            <a:ext cx="8686800"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b="1" dirty="0">
                <a:solidFill>
                  <a:srgbClr val="FF0000"/>
                </a:solidFill>
                <a:latin typeface="Calibri" panose="020F0502020204030204" pitchFamily="34" charset="0"/>
              </a:rPr>
              <a:t>MATERIA</a:t>
            </a:r>
          </a:p>
          <a:p>
            <a:pPr algn="ctr" eaLnBrk="1" hangingPunct="1">
              <a:spcBef>
                <a:spcPct val="0"/>
              </a:spcBef>
              <a:buFontTx/>
              <a:buNone/>
            </a:pPr>
            <a:endParaRPr lang="it-IT" altLang="it-IT" b="1" dirty="0">
              <a:solidFill>
                <a:srgbClr val="FF0000"/>
              </a:solidFill>
              <a:latin typeface="Calibri" panose="020F0502020204030204" pitchFamily="34" charset="0"/>
            </a:endParaRPr>
          </a:p>
          <a:p>
            <a:pPr algn="ctr" eaLnBrk="1" hangingPunct="1">
              <a:spcBef>
                <a:spcPct val="0"/>
              </a:spcBef>
              <a:buFontTx/>
              <a:buNone/>
            </a:pPr>
            <a:r>
              <a:rPr lang="it-IT" altLang="it-IT" sz="2800" dirty="0">
                <a:solidFill>
                  <a:srgbClr val="000000"/>
                </a:solidFill>
                <a:latin typeface="Calibri" panose="020F0502020204030204" pitchFamily="34" charset="0"/>
              </a:rPr>
              <a:t>“Qualsiasi cosa che abbia una massa e occupi uno spazio”</a:t>
            </a:r>
          </a:p>
        </p:txBody>
      </p:sp>
      <p:sp>
        <p:nvSpPr>
          <p:cNvPr id="17411" name="Text Box 4"/>
          <p:cNvSpPr txBox="1">
            <a:spLocks noChangeArrowheads="1"/>
          </p:cNvSpPr>
          <p:nvPr/>
        </p:nvSpPr>
        <p:spPr bwMode="auto">
          <a:xfrm>
            <a:off x="215719" y="2205038"/>
            <a:ext cx="4537075"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b="1" dirty="0">
                <a:solidFill>
                  <a:srgbClr val="000000"/>
                </a:solidFill>
                <a:latin typeface="Calibri" panose="020F0502020204030204" pitchFamily="34" charset="0"/>
              </a:rPr>
              <a:t>ELEMENTI</a:t>
            </a:r>
          </a:p>
          <a:p>
            <a:pPr algn="ctr" eaLnBrk="1" hangingPunct="1">
              <a:spcBef>
                <a:spcPct val="0"/>
              </a:spcBef>
              <a:buFontTx/>
              <a:buNone/>
            </a:pPr>
            <a:r>
              <a:rPr lang="it-IT" altLang="it-IT" sz="1800" dirty="0">
                <a:latin typeface="Calibri" panose="020F0502020204030204" pitchFamily="34" charset="0"/>
              </a:rPr>
              <a:t>Una porzione omogenea di materia </a:t>
            </a:r>
          </a:p>
          <a:p>
            <a:pPr algn="ctr" eaLnBrk="1" hangingPunct="1">
              <a:spcBef>
                <a:spcPct val="0"/>
              </a:spcBef>
              <a:buFontTx/>
              <a:buNone/>
            </a:pPr>
            <a:r>
              <a:rPr lang="it-IT" altLang="it-IT" sz="1800" dirty="0">
                <a:latin typeface="Calibri" panose="020F0502020204030204" pitchFamily="34" charset="0"/>
              </a:rPr>
              <a:t>formata da atomi della stessa specie </a:t>
            </a:r>
          </a:p>
          <a:p>
            <a:pPr algn="ctr" eaLnBrk="1" hangingPunct="1">
              <a:spcBef>
                <a:spcPct val="0"/>
              </a:spcBef>
              <a:buFontTx/>
              <a:buNone/>
            </a:pPr>
            <a:r>
              <a:rPr lang="it-IT" altLang="it-IT" sz="1800" dirty="0">
                <a:latin typeface="Calibri" panose="020F0502020204030204" pitchFamily="34" charset="0"/>
              </a:rPr>
              <a:t>costituisce una sostanza elementare, o </a:t>
            </a:r>
            <a:r>
              <a:rPr lang="it-IT" altLang="it-IT" sz="2000" b="1" dirty="0">
                <a:latin typeface="Calibri" panose="020F0502020204030204" pitchFamily="34" charset="0"/>
              </a:rPr>
              <a:t>elemento</a:t>
            </a:r>
            <a:r>
              <a:rPr lang="it-IT" altLang="it-IT" sz="1800" dirty="0">
                <a:latin typeface="Calibri" panose="020F0502020204030204" pitchFamily="34" charset="0"/>
              </a:rPr>
              <a:t>.</a:t>
            </a:r>
          </a:p>
          <a:p>
            <a:pPr algn="ctr" eaLnBrk="1" hangingPunct="1">
              <a:spcBef>
                <a:spcPct val="0"/>
              </a:spcBef>
              <a:buFontTx/>
              <a:buNone/>
            </a:pPr>
            <a:r>
              <a:rPr lang="it-IT" altLang="it-IT" sz="1800" dirty="0">
                <a:latin typeface="Calibri" panose="020F0502020204030204" pitchFamily="34" charset="0"/>
              </a:rPr>
              <a:t>Non può essere suddivisa in sostanze più semplici mediante metodi chimici.</a:t>
            </a:r>
            <a:endParaRPr lang="it-IT" altLang="it-IT" sz="2400" b="1" dirty="0">
              <a:solidFill>
                <a:srgbClr val="000000"/>
              </a:solidFill>
              <a:latin typeface="Calibri" panose="020F0502020204030204" pitchFamily="34" charset="0"/>
            </a:endParaRPr>
          </a:p>
          <a:p>
            <a:pPr algn="ctr" eaLnBrk="1" hangingPunct="1">
              <a:spcBef>
                <a:spcPct val="0"/>
              </a:spcBef>
              <a:buFontTx/>
              <a:buNone/>
            </a:pPr>
            <a:endParaRPr lang="it-IT" altLang="it-IT" sz="2400" dirty="0">
              <a:solidFill>
                <a:srgbClr val="000000"/>
              </a:solidFill>
              <a:latin typeface="Calibri" panose="020F0502020204030204" pitchFamily="34" charset="0"/>
            </a:endParaRPr>
          </a:p>
          <a:p>
            <a:pPr algn="ctr" eaLnBrk="1" hangingPunct="1">
              <a:spcBef>
                <a:spcPct val="0"/>
              </a:spcBef>
              <a:buFontTx/>
              <a:buNone/>
            </a:pPr>
            <a:r>
              <a:rPr lang="it-IT" altLang="it-IT" sz="2800" dirty="0">
                <a:solidFill>
                  <a:srgbClr val="000000"/>
                </a:solidFill>
                <a:latin typeface="Calibri" panose="020F0502020204030204" pitchFamily="34" charset="0"/>
              </a:rPr>
              <a:t>Atomi tutti uguali</a:t>
            </a:r>
          </a:p>
          <a:p>
            <a:pPr algn="ctr" eaLnBrk="1" hangingPunct="1">
              <a:spcBef>
                <a:spcPct val="0"/>
              </a:spcBef>
              <a:buFontTx/>
              <a:buNone/>
            </a:pPr>
            <a:endParaRPr lang="it-IT" altLang="it-IT" sz="2800" dirty="0">
              <a:solidFill>
                <a:srgbClr val="000000"/>
              </a:solidFill>
              <a:latin typeface="Calibri" panose="020F0502020204030204" pitchFamily="34" charset="0"/>
            </a:endParaRPr>
          </a:p>
          <a:p>
            <a:pPr algn="ctr" eaLnBrk="1" hangingPunct="1">
              <a:spcBef>
                <a:spcPct val="0"/>
              </a:spcBef>
              <a:buFontTx/>
              <a:buNone/>
            </a:pPr>
            <a:r>
              <a:rPr lang="it-IT" altLang="it-IT" sz="2800" dirty="0">
                <a:solidFill>
                  <a:srgbClr val="000000"/>
                </a:solidFill>
                <a:latin typeface="Calibri" panose="020F0502020204030204" pitchFamily="34" charset="0"/>
              </a:rPr>
              <a:t>Fe, P</a:t>
            </a:r>
            <a:r>
              <a:rPr lang="it-IT" altLang="it-IT" sz="2800" baseline="-25000" dirty="0">
                <a:solidFill>
                  <a:srgbClr val="000000"/>
                </a:solidFill>
                <a:latin typeface="Calibri" panose="020F0502020204030204" pitchFamily="34" charset="0"/>
              </a:rPr>
              <a:t>4</a:t>
            </a:r>
            <a:r>
              <a:rPr lang="it-IT" altLang="it-IT" sz="2800" dirty="0">
                <a:solidFill>
                  <a:srgbClr val="000000"/>
                </a:solidFill>
                <a:latin typeface="Calibri" panose="020F0502020204030204" pitchFamily="34" charset="0"/>
              </a:rPr>
              <a:t>, He, H</a:t>
            </a:r>
            <a:r>
              <a:rPr lang="it-IT" altLang="it-IT" sz="2800" baseline="-25000" dirty="0">
                <a:solidFill>
                  <a:srgbClr val="000000"/>
                </a:solidFill>
                <a:latin typeface="Calibri" panose="020F0502020204030204" pitchFamily="34" charset="0"/>
              </a:rPr>
              <a:t>2</a:t>
            </a:r>
            <a:r>
              <a:rPr lang="it-IT" altLang="it-IT" sz="2800" dirty="0">
                <a:solidFill>
                  <a:srgbClr val="000000"/>
                </a:solidFill>
                <a:latin typeface="Calibri" panose="020F0502020204030204" pitchFamily="34" charset="0"/>
              </a:rPr>
              <a:t>, O</a:t>
            </a:r>
            <a:r>
              <a:rPr lang="it-IT" altLang="it-IT" sz="2800" baseline="-25000" dirty="0">
                <a:solidFill>
                  <a:srgbClr val="000000"/>
                </a:solidFill>
                <a:latin typeface="Calibri" panose="020F0502020204030204" pitchFamily="34" charset="0"/>
              </a:rPr>
              <a:t>2</a:t>
            </a:r>
            <a:r>
              <a:rPr lang="it-IT" altLang="it-IT" sz="2800" dirty="0">
                <a:solidFill>
                  <a:srgbClr val="000000"/>
                </a:solidFill>
                <a:latin typeface="Calibri" panose="020F0502020204030204" pitchFamily="34" charset="0"/>
              </a:rPr>
              <a:t> ...</a:t>
            </a:r>
          </a:p>
        </p:txBody>
      </p:sp>
      <p:sp>
        <p:nvSpPr>
          <p:cNvPr id="17412" name="Text Box 5"/>
          <p:cNvSpPr txBox="1">
            <a:spLocks noChangeArrowheads="1"/>
          </p:cNvSpPr>
          <p:nvPr/>
        </p:nvSpPr>
        <p:spPr bwMode="auto">
          <a:xfrm>
            <a:off x="4833938" y="2205038"/>
            <a:ext cx="4130675"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b="1" dirty="0">
                <a:solidFill>
                  <a:srgbClr val="000000"/>
                </a:solidFill>
                <a:latin typeface="Calibri" panose="020F0502020204030204" pitchFamily="34" charset="0"/>
              </a:rPr>
              <a:t>COMPOSTI</a:t>
            </a:r>
          </a:p>
          <a:p>
            <a:pPr algn="ctr" eaLnBrk="1" hangingPunct="1">
              <a:spcBef>
                <a:spcPct val="0"/>
              </a:spcBef>
              <a:buFontTx/>
              <a:buNone/>
            </a:pPr>
            <a:r>
              <a:rPr lang="it-IT" altLang="it-IT" sz="1800" dirty="0">
                <a:latin typeface="Calibri" panose="020F0502020204030204" pitchFamily="34" charset="0"/>
              </a:rPr>
              <a:t>Una porzione omogenea di materia </a:t>
            </a:r>
          </a:p>
          <a:p>
            <a:pPr algn="ctr" eaLnBrk="1" hangingPunct="1">
              <a:spcBef>
                <a:spcPct val="0"/>
              </a:spcBef>
              <a:buFontTx/>
              <a:buNone/>
            </a:pPr>
            <a:r>
              <a:rPr lang="it-IT" altLang="it-IT" sz="1800" dirty="0">
                <a:latin typeface="Calibri" panose="020F0502020204030204" pitchFamily="34" charset="0"/>
              </a:rPr>
              <a:t>formata da due o più specie di atomi costituisce un </a:t>
            </a:r>
            <a:r>
              <a:rPr lang="it-IT" altLang="it-IT" sz="2000" b="1" dirty="0">
                <a:latin typeface="Calibri" panose="020F0502020204030204" pitchFamily="34" charset="0"/>
              </a:rPr>
              <a:t>composto</a:t>
            </a:r>
            <a:r>
              <a:rPr lang="it-IT" altLang="it-IT" sz="1800" dirty="0">
                <a:latin typeface="Calibri" panose="020F0502020204030204" pitchFamily="34" charset="0"/>
              </a:rPr>
              <a:t>. </a:t>
            </a:r>
          </a:p>
          <a:p>
            <a:pPr algn="ctr" eaLnBrk="1" hangingPunct="1">
              <a:spcBef>
                <a:spcPct val="0"/>
              </a:spcBef>
              <a:buFontTx/>
              <a:buNone/>
            </a:pPr>
            <a:r>
              <a:rPr lang="it-IT" altLang="it-IT" sz="1800" dirty="0">
                <a:latin typeface="Calibri" panose="020F0502020204030204" pitchFamily="34" charset="0"/>
              </a:rPr>
              <a:t>Può essere suddiviso in due o più elementi mediante metodi chimici.</a:t>
            </a:r>
            <a:br>
              <a:rPr lang="it-IT" altLang="it-IT" sz="1800" dirty="0">
                <a:latin typeface="Calibri" panose="020F0502020204030204" pitchFamily="34" charset="0"/>
              </a:rPr>
            </a:br>
            <a:endParaRPr lang="it-IT" altLang="it-IT" sz="2400" dirty="0">
              <a:solidFill>
                <a:srgbClr val="000000"/>
              </a:solidFill>
              <a:latin typeface="Calibri" panose="020F0502020204030204" pitchFamily="34" charset="0"/>
            </a:endParaRPr>
          </a:p>
          <a:p>
            <a:pPr algn="ctr" eaLnBrk="1" hangingPunct="1">
              <a:spcBef>
                <a:spcPct val="0"/>
              </a:spcBef>
              <a:buFontTx/>
              <a:buNone/>
            </a:pPr>
            <a:endParaRPr lang="it-IT" altLang="it-IT" sz="2400" dirty="0">
              <a:solidFill>
                <a:srgbClr val="000000"/>
              </a:solidFill>
              <a:latin typeface="Calibri" panose="020F0502020204030204" pitchFamily="34" charset="0"/>
            </a:endParaRPr>
          </a:p>
          <a:p>
            <a:pPr algn="ctr" eaLnBrk="1" hangingPunct="1">
              <a:spcBef>
                <a:spcPct val="0"/>
              </a:spcBef>
              <a:buFontTx/>
              <a:buNone/>
            </a:pPr>
            <a:r>
              <a:rPr lang="it-IT" altLang="it-IT" sz="2800" dirty="0">
                <a:solidFill>
                  <a:srgbClr val="000000"/>
                </a:solidFill>
                <a:latin typeface="Calibri" panose="020F0502020204030204" pitchFamily="34" charset="0"/>
              </a:rPr>
              <a:t>Molecole con atomi diversi</a:t>
            </a:r>
          </a:p>
          <a:p>
            <a:pPr algn="ctr" eaLnBrk="1" hangingPunct="1">
              <a:spcBef>
                <a:spcPct val="0"/>
              </a:spcBef>
              <a:buFontTx/>
              <a:buNone/>
            </a:pPr>
            <a:endParaRPr lang="it-IT" altLang="it-IT" sz="2800" dirty="0">
              <a:solidFill>
                <a:srgbClr val="000000"/>
              </a:solidFill>
              <a:latin typeface="Calibri" panose="020F0502020204030204" pitchFamily="34" charset="0"/>
            </a:endParaRPr>
          </a:p>
          <a:p>
            <a:pPr algn="ctr" eaLnBrk="1" hangingPunct="1">
              <a:spcBef>
                <a:spcPct val="0"/>
              </a:spcBef>
              <a:buFontTx/>
              <a:buNone/>
            </a:pPr>
            <a:r>
              <a:rPr lang="it-IT" altLang="it-IT" sz="2800" dirty="0">
                <a:solidFill>
                  <a:srgbClr val="000000"/>
                </a:solidFill>
                <a:latin typeface="Calibri" panose="020F0502020204030204" pitchFamily="34" charset="0"/>
              </a:rPr>
              <a:t>H</a:t>
            </a:r>
            <a:r>
              <a:rPr lang="it-IT" altLang="it-IT" sz="2800" baseline="-25000" dirty="0">
                <a:solidFill>
                  <a:srgbClr val="000000"/>
                </a:solidFill>
                <a:latin typeface="Calibri" panose="020F0502020204030204" pitchFamily="34" charset="0"/>
              </a:rPr>
              <a:t>2</a:t>
            </a:r>
            <a:r>
              <a:rPr lang="it-IT" altLang="it-IT" sz="2800" dirty="0">
                <a:solidFill>
                  <a:srgbClr val="000000"/>
                </a:solidFill>
                <a:latin typeface="Calibri" panose="020F0502020204030204" pitchFamily="34" charset="0"/>
              </a:rPr>
              <a:t>O, CO</a:t>
            </a:r>
            <a:r>
              <a:rPr lang="it-IT" altLang="it-IT" sz="2800" baseline="-25000" dirty="0">
                <a:solidFill>
                  <a:srgbClr val="000000"/>
                </a:solidFill>
                <a:latin typeface="Calibri" panose="020F0502020204030204" pitchFamily="34" charset="0"/>
              </a:rPr>
              <a:t>2</a:t>
            </a:r>
            <a:r>
              <a:rPr lang="it-IT" altLang="it-IT" sz="2800" dirty="0">
                <a:solidFill>
                  <a:srgbClr val="000000"/>
                </a:solidFill>
                <a:latin typeface="Calibri" panose="020F0502020204030204" pitchFamily="34" charset="0"/>
              </a:rPr>
              <a:t>, CCl</a:t>
            </a:r>
            <a:r>
              <a:rPr lang="it-IT" altLang="it-IT" sz="2800" baseline="-25000" dirty="0">
                <a:solidFill>
                  <a:srgbClr val="000000"/>
                </a:solidFill>
                <a:latin typeface="Calibri" panose="020F0502020204030204" pitchFamily="34" charset="0"/>
              </a:rPr>
              <a:t>4</a:t>
            </a:r>
            <a:r>
              <a:rPr lang="it-IT" altLang="it-IT" sz="2800" dirty="0">
                <a:solidFill>
                  <a:srgbClr val="000000"/>
                </a:solidFill>
                <a:latin typeface="Calibri" panose="020F0502020204030204" pitchFamily="34" charset="0"/>
              </a:rPr>
              <a:t>, emoglobina...</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arrotondato 2"/>
          <p:cNvSpPr/>
          <p:nvPr/>
        </p:nvSpPr>
        <p:spPr bwMode="auto">
          <a:xfrm>
            <a:off x="6012160" y="498748"/>
            <a:ext cx="3023890" cy="1562100"/>
          </a:xfrm>
          <a:prstGeom prst="roundRect">
            <a:avLst/>
          </a:prstGeom>
          <a:solidFill>
            <a:srgbClr val="006600">
              <a:alpha val="28000"/>
            </a:srgb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21506" name="Rectangle 2"/>
          <p:cNvSpPr>
            <a:spLocks noChangeArrowheads="1"/>
          </p:cNvSpPr>
          <p:nvPr/>
        </p:nvSpPr>
        <p:spPr bwMode="auto">
          <a:xfrm>
            <a:off x="250825" y="1196975"/>
            <a:ext cx="8231188" cy="151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60000"/>
              </a:lnSpc>
            </a:pPr>
            <a:r>
              <a:rPr lang="it-IT" altLang="it-IT" sz="2800" b="1" dirty="0">
                <a:solidFill>
                  <a:srgbClr val="000000"/>
                </a:solidFill>
                <a:latin typeface="Calibri" panose="020F0502020204030204" pitchFamily="34" charset="0"/>
              </a:rPr>
              <a:t>n </a:t>
            </a:r>
            <a:r>
              <a:rPr lang="it-IT" altLang="it-IT" sz="2800" dirty="0">
                <a:solidFill>
                  <a:srgbClr val="000000"/>
                </a:solidFill>
                <a:latin typeface="Calibri" panose="020F0502020204030204" pitchFamily="34" charset="0"/>
              </a:rPr>
              <a:t>	numero </a:t>
            </a:r>
            <a:r>
              <a:rPr lang="it-IT" altLang="it-IT" sz="2800" b="1" dirty="0">
                <a:solidFill>
                  <a:srgbClr val="000000"/>
                </a:solidFill>
                <a:latin typeface="Calibri" panose="020F0502020204030204" pitchFamily="34" charset="0"/>
              </a:rPr>
              <a:t>quantico princip</a:t>
            </a:r>
            <a:r>
              <a:rPr lang="it-IT" altLang="it-IT" sz="2800" dirty="0">
                <a:solidFill>
                  <a:srgbClr val="000000"/>
                </a:solidFill>
                <a:latin typeface="Calibri" panose="020F0502020204030204" pitchFamily="34" charset="0"/>
              </a:rPr>
              <a:t>ale</a:t>
            </a:r>
          </a:p>
          <a:p>
            <a:pPr eaLnBrk="1" hangingPunct="1">
              <a:lnSpc>
                <a:spcPct val="60000"/>
              </a:lnSpc>
              <a:buFontTx/>
              <a:buNone/>
            </a:pPr>
            <a:r>
              <a:rPr lang="it-IT" altLang="it-IT" sz="2800" dirty="0">
                <a:solidFill>
                  <a:srgbClr val="000000"/>
                </a:solidFill>
                <a:latin typeface="Calibri" panose="020F0502020204030204" pitchFamily="34" charset="0"/>
              </a:rPr>
              <a:t>	</a:t>
            </a:r>
          </a:p>
          <a:p>
            <a:pPr algn="ctr" eaLnBrk="1" hangingPunct="1">
              <a:lnSpc>
                <a:spcPct val="60000"/>
              </a:lnSpc>
              <a:buFontTx/>
              <a:buNone/>
            </a:pPr>
            <a:r>
              <a:rPr lang="it-IT" altLang="it-IT" sz="2800" dirty="0">
                <a:solidFill>
                  <a:srgbClr val="000000"/>
                </a:solidFill>
                <a:latin typeface="Calibri" panose="020F0502020204030204" pitchFamily="34" charset="0"/>
              </a:rPr>
              <a:t>		n = 1, 2 , 3,...	</a:t>
            </a:r>
          </a:p>
          <a:p>
            <a:pPr algn="just" eaLnBrk="1" hangingPunct="1">
              <a:lnSpc>
                <a:spcPct val="60000"/>
              </a:lnSpc>
              <a:buFontTx/>
              <a:buNone/>
            </a:pPr>
            <a:endParaRPr lang="it-IT" altLang="it-IT" sz="2800" dirty="0">
              <a:solidFill>
                <a:srgbClr val="000000"/>
              </a:solidFill>
              <a:latin typeface="Calibri" panose="020F0502020204030204" pitchFamily="34" charset="0"/>
            </a:endParaRPr>
          </a:p>
          <a:p>
            <a:pPr algn="ctr" eaLnBrk="1" hangingPunct="1">
              <a:spcBef>
                <a:spcPct val="0"/>
              </a:spcBef>
              <a:buFontTx/>
              <a:buNone/>
            </a:pPr>
            <a:r>
              <a:rPr lang="it-IT" altLang="it-IT" sz="2800" dirty="0">
                <a:solidFill>
                  <a:srgbClr val="000000"/>
                </a:solidFill>
                <a:latin typeface="Calibri" panose="020F0502020204030204" pitchFamily="34" charset="0"/>
              </a:rPr>
              <a:t>E’ legato al </a:t>
            </a:r>
            <a:r>
              <a:rPr lang="it-IT" altLang="it-IT" sz="2800" b="1" dirty="0">
                <a:solidFill>
                  <a:srgbClr val="000000"/>
                </a:solidFill>
                <a:latin typeface="Calibri" panose="020F0502020204030204" pitchFamily="34" charset="0"/>
              </a:rPr>
              <a:t>volume</a:t>
            </a:r>
            <a:r>
              <a:rPr lang="it-IT" altLang="it-IT" sz="2800" dirty="0">
                <a:solidFill>
                  <a:srgbClr val="000000"/>
                </a:solidFill>
                <a:latin typeface="Calibri" panose="020F0502020204030204" pitchFamily="34" charset="0"/>
              </a:rPr>
              <a:t> effettivo dell’</a:t>
            </a:r>
            <a:r>
              <a:rPr lang="it-IT" altLang="it-IT" sz="2800" b="1" dirty="0">
                <a:solidFill>
                  <a:srgbClr val="000000"/>
                </a:solidFill>
                <a:latin typeface="Calibri" panose="020F0502020204030204" pitchFamily="34" charset="0"/>
              </a:rPr>
              <a:t>orbitale</a:t>
            </a:r>
          </a:p>
        </p:txBody>
      </p:sp>
      <p:sp>
        <p:nvSpPr>
          <p:cNvPr id="55299" name="Rectangle 3"/>
          <p:cNvSpPr>
            <a:spLocks noChangeArrowheads="1"/>
          </p:cNvSpPr>
          <p:nvPr/>
        </p:nvSpPr>
        <p:spPr bwMode="auto">
          <a:xfrm>
            <a:off x="1547813" y="188913"/>
            <a:ext cx="5329237"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b="1" dirty="0">
                <a:solidFill>
                  <a:srgbClr val="FF0000"/>
                </a:solidFill>
                <a:latin typeface="Calibri" panose="020F0502020204030204" pitchFamily="34" charset="0"/>
              </a:rPr>
              <a:t>NUMERI QUANTICI</a:t>
            </a:r>
          </a:p>
        </p:txBody>
      </p:sp>
      <p:sp>
        <p:nvSpPr>
          <p:cNvPr id="21508" name="Rectangle 4"/>
          <p:cNvSpPr>
            <a:spLocks noChangeArrowheads="1"/>
          </p:cNvSpPr>
          <p:nvPr/>
        </p:nvSpPr>
        <p:spPr bwMode="auto">
          <a:xfrm>
            <a:off x="323850" y="3429000"/>
            <a:ext cx="8231188" cy="111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60000"/>
              </a:lnSpc>
            </a:pPr>
            <a:r>
              <a:rPr lang="it-IT" altLang="it-IT" sz="3600" dirty="0" smtClean="0">
                <a:solidFill>
                  <a:srgbClr val="000000"/>
                </a:solidFill>
                <a:latin typeface="Mistral" panose="03090702030407020403" pitchFamily="66" charset="0"/>
              </a:rPr>
              <a:t>l</a:t>
            </a:r>
            <a:r>
              <a:rPr lang="it-IT" altLang="it-IT" sz="2800" b="1" dirty="0">
                <a:solidFill>
                  <a:srgbClr val="000000"/>
                </a:solidFill>
                <a:latin typeface="Calibri" panose="020F0502020204030204" pitchFamily="34" charset="0"/>
              </a:rPr>
              <a:t>	</a:t>
            </a:r>
            <a:r>
              <a:rPr lang="it-IT" altLang="it-IT" sz="2800" dirty="0">
                <a:solidFill>
                  <a:srgbClr val="000000"/>
                </a:solidFill>
                <a:latin typeface="Calibri" panose="020F0502020204030204" pitchFamily="34" charset="0"/>
              </a:rPr>
              <a:t>numero </a:t>
            </a:r>
            <a:r>
              <a:rPr lang="it-IT" altLang="it-IT" sz="2800" b="1" dirty="0">
                <a:solidFill>
                  <a:srgbClr val="000000"/>
                </a:solidFill>
                <a:latin typeface="Calibri" panose="020F0502020204030204" pitchFamily="34" charset="0"/>
              </a:rPr>
              <a:t>quantico secondario</a:t>
            </a:r>
            <a:r>
              <a:rPr lang="it-IT" altLang="it-IT" sz="2800" dirty="0">
                <a:solidFill>
                  <a:srgbClr val="000000"/>
                </a:solidFill>
                <a:latin typeface="Calibri" panose="020F0502020204030204" pitchFamily="34" charset="0"/>
              </a:rPr>
              <a:t>	</a:t>
            </a:r>
          </a:p>
          <a:p>
            <a:pPr algn="ctr" eaLnBrk="1" hangingPunct="1">
              <a:lnSpc>
                <a:spcPct val="60000"/>
              </a:lnSpc>
              <a:buFontTx/>
              <a:buNone/>
            </a:pPr>
            <a:r>
              <a:rPr lang="it-IT" altLang="it-IT" sz="2800" dirty="0">
                <a:solidFill>
                  <a:srgbClr val="000000"/>
                </a:solidFill>
                <a:latin typeface="Calibri" panose="020F0502020204030204" pitchFamily="34" charset="0"/>
              </a:rPr>
              <a:t>	</a:t>
            </a:r>
          </a:p>
          <a:p>
            <a:pPr algn="ctr" eaLnBrk="1" hangingPunct="1">
              <a:lnSpc>
                <a:spcPct val="60000"/>
              </a:lnSpc>
              <a:buFontTx/>
              <a:buNone/>
            </a:pPr>
            <a:r>
              <a:rPr lang="it-IT" altLang="it-IT" sz="2800" i="1" dirty="0">
                <a:solidFill>
                  <a:srgbClr val="000000"/>
                </a:solidFill>
                <a:latin typeface="Calibri" panose="020F0502020204030204" pitchFamily="34" charset="0"/>
              </a:rPr>
              <a:t>l</a:t>
            </a:r>
            <a:r>
              <a:rPr lang="it-IT" altLang="it-IT" sz="2800" dirty="0">
                <a:solidFill>
                  <a:srgbClr val="000000"/>
                </a:solidFill>
                <a:latin typeface="Calibri" panose="020F0502020204030204" pitchFamily="34" charset="0"/>
              </a:rPr>
              <a:t> = 0,1,..., n-1	E' legato alla </a:t>
            </a:r>
            <a:r>
              <a:rPr lang="it-IT" altLang="it-IT" sz="2800" b="1" dirty="0">
                <a:solidFill>
                  <a:srgbClr val="000000"/>
                </a:solidFill>
                <a:latin typeface="Calibri" panose="020F0502020204030204" pitchFamily="34" charset="0"/>
              </a:rPr>
              <a:t>forma</a:t>
            </a:r>
            <a:r>
              <a:rPr lang="it-IT" altLang="it-IT" sz="2800" dirty="0">
                <a:solidFill>
                  <a:srgbClr val="000000"/>
                </a:solidFill>
                <a:latin typeface="Calibri" panose="020F0502020204030204" pitchFamily="34" charset="0"/>
              </a:rPr>
              <a:t> dell’</a:t>
            </a:r>
            <a:r>
              <a:rPr lang="it-IT" altLang="it-IT" sz="2800" b="1" dirty="0">
                <a:solidFill>
                  <a:srgbClr val="000000"/>
                </a:solidFill>
                <a:latin typeface="Calibri" panose="020F0502020204030204" pitchFamily="34" charset="0"/>
              </a:rPr>
              <a:t>orbitale</a:t>
            </a:r>
          </a:p>
        </p:txBody>
      </p:sp>
      <p:sp>
        <p:nvSpPr>
          <p:cNvPr id="21509" name="Rectangle 5"/>
          <p:cNvSpPr>
            <a:spLocks noChangeArrowheads="1"/>
          </p:cNvSpPr>
          <p:nvPr/>
        </p:nvSpPr>
        <p:spPr bwMode="auto">
          <a:xfrm>
            <a:off x="2411413" y="4768850"/>
            <a:ext cx="565785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60000"/>
              </a:lnSpc>
              <a:buFontTx/>
              <a:buNone/>
            </a:pPr>
            <a:r>
              <a:rPr lang="it-IT" altLang="it-IT" sz="2800" dirty="0">
                <a:solidFill>
                  <a:srgbClr val="000000"/>
                </a:solidFill>
                <a:latin typeface="Mistral" panose="03090702030407020403" pitchFamily="66" charset="0"/>
              </a:rPr>
              <a:t>l</a:t>
            </a:r>
            <a:r>
              <a:rPr lang="it-IT" altLang="it-IT" sz="2800" dirty="0" smtClean="0">
                <a:solidFill>
                  <a:srgbClr val="000000"/>
                </a:solidFill>
                <a:latin typeface="Calibri" panose="020F0502020204030204" pitchFamily="34" charset="0"/>
              </a:rPr>
              <a:t> </a:t>
            </a:r>
            <a:r>
              <a:rPr lang="it-IT" altLang="it-IT" sz="2800" dirty="0">
                <a:solidFill>
                  <a:srgbClr val="000000"/>
                </a:solidFill>
                <a:latin typeface="Calibri" panose="020F0502020204030204" pitchFamily="34" charset="0"/>
              </a:rPr>
              <a:t>= 0, </a:t>
            </a:r>
            <a:r>
              <a:rPr lang="it-IT" altLang="it-IT" sz="2800" b="1" dirty="0">
                <a:solidFill>
                  <a:srgbClr val="000000"/>
                </a:solidFill>
                <a:latin typeface="Calibri" panose="020F0502020204030204" pitchFamily="34" charset="0"/>
              </a:rPr>
              <a:t>s</a:t>
            </a:r>
            <a:r>
              <a:rPr lang="it-IT" altLang="it-IT" sz="2800" dirty="0">
                <a:solidFill>
                  <a:srgbClr val="000000"/>
                </a:solidFill>
                <a:latin typeface="Calibri" panose="020F0502020204030204" pitchFamily="34" charset="0"/>
              </a:rPr>
              <a:t>			</a:t>
            </a:r>
            <a:r>
              <a:rPr lang="it-IT" altLang="it-IT" sz="2800" dirty="0">
                <a:solidFill>
                  <a:srgbClr val="000000"/>
                </a:solidFill>
                <a:latin typeface="Mistral" panose="03090702030407020403" pitchFamily="66" charset="0"/>
              </a:rPr>
              <a:t> l</a:t>
            </a:r>
            <a:r>
              <a:rPr lang="it-IT" altLang="it-IT" sz="2800" dirty="0" smtClean="0">
                <a:solidFill>
                  <a:srgbClr val="000000"/>
                </a:solidFill>
                <a:latin typeface="Calibri" panose="020F0502020204030204" pitchFamily="34" charset="0"/>
              </a:rPr>
              <a:t> </a:t>
            </a:r>
            <a:r>
              <a:rPr lang="it-IT" altLang="it-IT" sz="2800" dirty="0">
                <a:solidFill>
                  <a:srgbClr val="000000"/>
                </a:solidFill>
                <a:latin typeface="Calibri" panose="020F0502020204030204" pitchFamily="34" charset="0"/>
              </a:rPr>
              <a:t>= 2, </a:t>
            </a:r>
            <a:r>
              <a:rPr lang="it-IT" altLang="it-IT" sz="2800" b="1" dirty="0">
                <a:solidFill>
                  <a:srgbClr val="000000"/>
                </a:solidFill>
                <a:latin typeface="Calibri" panose="020F0502020204030204" pitchFamily="34" charset="0"/>
              </a:rPr>
              <a:t>d</a:t>
            </a:r>
            <a:r>
              <a:rPr lang="it-IT" altLang="it-IT" sz="2800" dirty="0">
                <a:solidFill>
                  <a:srgbClr val="000000"/>
                </a:solidFill>
                <a:latin typeface="Calibri" panose="020F0502020204030204" pitchFamily="34" charset="0"/>
              </a:rPr>
              <a:t>		</a:t>
            </a:r>
          </a:p>
          <a:p>
            <a:pPr eaLnBrk="1" hangingPunct="1">
              <a:lnSpc>
                <a:spcPct val="60000"/>
              </a:lnSpc>
              <a:buFontTx/>
              <a:buNone/>
            </a:pPr>
            <a:r>
              <a:rPr lang="it-IT" altLang="it-IT" sz="2800" dirty="0">
                <a:solidFill>
                  <a:srgbClr val="000000"/>
                </a:solidFill>
                <a:latin typeface="Mistral" panose="03090702030407020403" pitchFamily="66" charset="0"/>
              </a:rPr>
              <a:t>l</a:t>
            </a:r>
            <a:r>
              <a:rPr lang="it-IT" altLang="it-IT" sz="2800" dirty="0" smtClean="0">
                <a:solidFill>
                  <a:srgbClr val="000000"/>
                </a:solidFill>
                <a:latin typeface="Calibri" panose="020F0502020204030204" pitchFamily="34" charset="0"/>
              </a:rPr>
              <a:t> </a:t>
            </a:r>
            <a:r>
              <a:rPr lang="it-IT" altLang="it-IT" sz="2800" dirty="0">
                <a:solidFill>
                  <a:srgbClr val="000000"/>
                </a:solidFill>
                <a:latin typeface="Calibri" panose="020F0502020204030204" pitchFamily="34" charset="0"/>
              </a:rPr>
              <a:t>= 1, </a:t>
            </a:r>
            <a:r>
              <a:rPr lang="it-IT" altLang="it-IT" sz="2800" b="1" dirty="0">
                <a:solidFill>
                  <a:srgbClr val="000000"/>
                </a:solidFill>
                <a:latin typeface="Calibri" panose="020F0502020204030204" pitchFamily="34" charset="0"/>
              </a:rPr>
              <a:t>p</a:t>
            </a:r>
            <a:r>
              <a:rPr lang="it-IT" altLang="it-IT" sz="2800" dirty="0">
                <a:solidFill>
                  <a:srgbClr val="000000"/>
                </a:solidFill>
                <a:latin typeface="Calibri" panose="020F0502020204030204" pitchFamily="34" charset="0"/>
              </a:rPr>
              <a:t>		</a:t>
            </a:r>
            <a:r>
              <a:rPr lang="it-IT" altLang="it-IT" sz="2800" dirty="0">
                <a:solidFill>
                  <a:srgbClr val="000000"/>
                </a:solidFill>
                <a:latin typeface="Mistral" panose="03090702030407020403" pitchFamily="66" charset="0"/>
              </a:rPr>
              <a:t> l</a:t>
            </a:r>
            <a:r>
              <a:rPr lang="it-IT" altLang="it-IT" sz="2800" dirty="0" smtClean="0">
                <a:solidFill>
                  <a:srgbClr val="000000"/>
                </a:solidFill>
                <a:latin typeface="Calibri" panose="020F0502020204030204" pitchFamily="34" charset="0"/>
              </a:rPr>
              <a:t> </a:t>
            </a:r>
            <a:r>
              <a:rPr lang="it-IT" altLang="it-IT" sz="2800" dirty="0">
                <a:solidFill>
                  <a:srgbClr val="000000"/>
                </a:solidFill>
                <a:latin typeface="Calibri" panose="020F0502020204030204" pitchFamily="34" charset="0"/>
              </a:rPr>
              <a:t>= 3, </a:t>
            </a:r>
            <a:r>
              <a:rPr lang="it-IT" altLang="it-IT" sz="2800" b="1" dirty="0">
                <a:solidFill>
                  <a:srgbClr val="000000"/>
                </a:solidFill>
                <a:latin typeface="Calibri" panose="020F0502020204030204" pitchFamily="34" charset="0"/>
              </a:rPr>
              <a:t>f</a:t>
            </a:r>
          </a:p>
        </p:txBody>
      </p:sp>
      <p:sp>
        <p:nvSpPr>
          <p:cNvPr id="55302" name="Text Box 6"/>
          <p:cNvSpPr txBox="1">
            <a:spLocks noChangeArrowheads="1"/>
          </p:cNvSpPr>
          <p:nvPr/>
        </p:nvSpPr>
        <p:spPr bwMode="auto">
          <a:xfrm>
            <a:off x="5940425" y="498748"/>
            <a:ext cx="3095625" cy="1562100"/>
          </a:xfrm>
          <a:prstGeom prst="rect">
            <a:avLst/>
          </a:prstGeom>
          <a:noFill/>
          <a:ln w="9525">
            <a:noFill/>
            <a:miter lim="800000"/>
            <a:headEnd/>
            <a:tailEnd/>
          </a:ln>
          <a:effectLs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a:solidFill>
                  <a:srgbClr val="000000"/>
                </a:solidFill>
                <a:latin typeface="Calibri" panose="020F0502020204030204" pitchFamily="34" charset="0"/>
              </a:rPr>
              <a:t>I numeri quantici permettono di descrivere gli orbitali atomici</a:t>
            </a:r>
          </a:p>
        </p:txBody>
      </p:sp>
      <p:sp>
        <p:nvSpPr>
          <p:cNvPr id="2" name="CasellaDiTesto 1"/>
          <p:cNvSpPr txBox="1"/>
          <p:nvPr/>
        </p:nvSpPr>
        <p:spPr>
          <a:xfrm>
            <a:off x="325966" y="6002030"/>
            <a:ext cx="8880520" cy="646331"/>
          </a:xfrm>
          <a:prstGeom prst="rect">
            <a:avLst/>
          </a:prstGeom>
          <a:noFill/>
        </p:spPr>
        <p:txBody>
          <a:bodyPr wrap="square">
            <a:spAutoFit/>
          </a:bodyPr>
          <a:lstStyle/>
          <a:p>
            <a:pPr>
              <a:defRPr/>
            </a:pPr>
            <a:r>
              <a:rPr lang="it-IT" sz="3600" dirty="0" smtClean="0">
                <a:solidFill>
                  <a:srgbClr val="FF0000"/>
                </a:solidFill>
                <a:latin typeface="Calibri" panose="020F0502020204030204" pitchFamily="34" charset="0"/>
              </a:rPr>
              <a:t>Valore di </a:t>
            </a:r>
            <a:r>
              <a:rPr lang="it-IT" sz="3600" b="1" dirty="0" smtClean="0">
                <a:solidFill>
                  <a:srgbClr val="FF0000"/>
                </a:solidFill>
                <a:latin typeface="Calibri" panose="020F0502020204030204" pitchFamily="34" charset="0"/>
              </a:rPr>
              <a:t>n</a:t>
            </a:r>
            <a:r>
              <a:rPr lang="it-IT" sz="3600" dirty="0" smtClean="0">
                <a:solidFill>
                  <a:srgbClr val="FF0000"/>
                </a:solidFill>
                <a:latin typeface="Calibri" panose="020F0502020204030204" pitchFamily="34" charset="0"/>
              </a:rPr>
              <a:t> </a:t>
            </a:r>
            <a:r>
              <a:rPr lang="it-IT" sz="3600" dirty="0">
                <a:solidFill>
                  <a:srgbClr val="FF0000"/>
                </a:solidFill>
                <a:latin typeface="Calibri" panose="020F0502020204030204" pitchFamily="34" charset="0"/>
              </a:rPr>
              <a:t>determina l’</a:t>
            </a:r>
            <a:r>
              <a:rPr lang="it-IT" sz="3600" b="1" dirty="0">
                <a:solidFill>
                  <a:srgbClr val="FF0000"/>
                </a:solidFill>
                <a:latin typeface="Calibri" panose="020F0502020204030204" pitchFamily="34" charset="0"/>
              </a:rPr>
              <a:t>energia</a:t>
            </a:r>
            <a:r>
              <a:rPr lang="it-IT" sz="3600" dirty="0">
                <a:solidFill>
                  <a:srgbClr val="FF0000"/>
                </a:solidFill>
                <a:latin typeface="Calibri" panose="020F0502020204030204" pitchFamily="34" charset="0"/>
              </a:rPr>
              <a:t> dell’orbitale</a:t>
            </a:r>
          </a:p>
        </p:txBody>
      </p:sp>
      <p:pic>
        <p:nvPicPr>
          <p:cNvPr id="9" name="Picture 2" descr="Risultati immagini per tavola periodica con numeri di ossidazion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871" r="93072" b="86544"/>
          <a:stretch/>
        </p:blipFill>
        <p:spPr bwMode="auto">
          <a:xfrm>
            <a:off x="323850" y="185953"/>
            <a:ext cx="808714" cy="792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dissolve">
                                      <p:cBhvr>
                                        <p:cTn id="7" dur="500"/>
                                        <p:tgtEl>
                                          <p:spTgt spid="21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1508"/>
                                        </p:tgtEl>
                                        <p:attrNameLst>
                                          <p:attrName>style.visibility</p:attrName>
                                        </p:attrNameLst>
                                      </p:cBhvr>
                                      <p:to>
                                        <p:strVal val="visible"/>
                                      </p:to>
                                    </p:set>
                                    <p:animEffect transition="in" filter="dissolve">
                                      <p:cBhvr>
                                        <p:cTn id="12" dur="500"/>
                                        <p:tgtEl>
                                          <p:spTgt spid="215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1509"/>
                                        </p:tgtEl>
                                        <p:attrNameLst>
                                          <p:attrName>style.visibility</p:attrName>
                                        </p:attrNameLst>
                                      </p:cBhvr>
                                      <p:to>
                                        <p:strVal val="visible"/>
                                      </p:to>
                                    </p:set>
                                    <p:anim calcmode="lin" valueType="num">
                                      <p:cBhvr additive="base">
                                        <p:cTn id="17" dur="500" fill="hold"/>
                                        <p:tgtEl>
                                          <p:spTgt spid="21509"/>
                                        </p:tgtEl>
                                        <p:attrNameLst>
                                          <p:attrName>ppt_x</p:attrName>
                                        </p:attrNameLst>
                                      </p:cBhvr>
                                      <p:tavLst>
                                        <p:tav tm="0">
                                          <p:val>
                                            <p:strVal val="#ppt_x"/>
                                          </p:val>
                                        </p:tav>
                                        <p:tav tm="100000">
                                          <p:val>
                                            <p:strVal val="#ppt_x"/>
                                          </p:val>
                                        </p:tav>
                                      </p:tavLst>
                                    </p:anim>
                                    <p:anim calcmode="lin" valueType="num">
                                      <p:cBhvr additive="base">
                                        <p:cTn id="18" dur="500" fill="hold"/>
                                        <p:tgtEl>
                                          <p:spTgt spid="215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08" grpId="0" autoUpdateAnimBg="0"/>
      <p:bldP spid="21509"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astarmathsandphysics.com/university-physics/quantum-physics/table-of-the-radial-parts-of-wavefunctions-for-the-hydrogen-atom-html-75ef0bb0.gif"/>
          <p:cNvPicPr>
            <a:picLocks noChangeAspect="1" noChangeArrowheads="1"/>
          </p:cNvPicPr>
          <p:nvPr/>
        </p:nvPicPr>
        <p:blipFill rotWithShape="1">
          <a:blip r:embed="rId2">
            <a:extLst>
              <a:ext uri="{28A0092B-C50C-407E-A947-70E740481C1C}">
                <a14:useLocalDpi xmlns:a14="http://schemas.microsoft.com/office/drawing/2010/main" val="0"/>
              </a:ext>
            </a:extLst>
          </a:blip>
          <a:srcRect l="6151" t="61884"/>
          <a:stretch/>
        </p:blipFill>
        <p:spPr bwMode="auto">
          <a:xfrm>
            <a:off x="6388900" y="3604547"/>
            <a:ext cx="2696074" cy="1514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www.pci.tu-bs.de/aggericke/PC3/Kap_IV/Energie_1.gif"/>
          <p:cNvPicPr>
            <a:picLocks noChangeAspect="1" noChangeArrowheads="1"/>
          </p:cNvPicPr>
          <p:nvPr/>
        </p:nvPicPr>
        <p:blipFill rotWithShape="1">
          <a:blip r:embed="rId3">
            <a:extLst>
              <a:ext uri="{28A0092B-C50C-407E-A947-70E740481C1C}">
                <a14:useLocalDpi xmlns:a14="http://schemas.microsoft.com/office/drawing/2010/main" val="0"/>
              </a:ext>
            </a:extLst>
          </a:blip>
          <a:srcRect r="72280"/>
          <a:stretch/>
        </p:blipFill>
        <p:spPr bwMode="auto">
          <a:xfrm>
            <a:off x="1763688" y="183652"/>
            <a:ext cx="1584176" cy="34194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www.pci.tu-bs.de/aggericke/PC3/Kap_IV/Energie_1.gif"/>
          <p:cNvPicPr>
            <a:picLocks noChangeAspect="1" noChangeArrowheads="1"/>
          </p:cNvPicPr>
          <p:nvPr/>
        </p:nvPicPr>
        <p:blipFill rotWithShape="1">
          <a:blip r:embed="rId3">
            <a:extLst>
              <a:ext uri="{28A0092B-C50C-407E-A947-70E740481C1C}">
                <a14:useLocalDpi xmlns:a14="http://schemas.microsoft.com/office/drawing/2010/main" val="0"/>
              </a:ext>
            </a:extLst>
          </a:blip>
          <a:srcRect l="31353" r="43447"/>
          <a:stretch/>
        </p:blipFill>
        <p:spPr bwMode="auto">
          <a:xfrm>
            <a:off x="3995936" y="233264"/>
            <a:ext cx="1440160" cy="3419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pci.tu-bs.de/aggericke/PC3/Kap_IV/Energie_1.gif"/>
          <p:cNvPicPr>
            <a:picLocks noChangeAspect="1" noChangeArrowheads="1"/>
          </p:cNvPicPr>
          <p:nvPr/>
        </p:nvPicPr>
        <p:blipFill rotWithShape="1">
          <a:blip r:embed="rId3">
            <a:extLst>
              <a:ext uri="{28A0092B-C50C-407E-A947-70E740481C1C}">
                <a14:useLocalDpi xmlns:a14="http://schemas.microsoft.com/office/drawing/2010/main" val="0"/>
              </a:ext>
            </a:extLst>
          </a:blip>
          <a:srcRect l="65372"/>
          <a:stretch/>
        </p:blipFill>
        <p:spPr bwMode="auto">
          <a:xfrm>
            <a:off x="6516216" y="116632"/>
            <a:ext cx="1978968" cy="3419475"/>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177945" y="3779596"/>
            <a:ext cx="1841889" cy="830997"/>
          </a:xfrm>
          <a:prstGeom prst="rect">
            <a:avLst/>
          </a:prstGeom>
          <a:noFill/>
        </p:spPr>
        <p:txBody>
          <a:bodyPr wrap="square" rtlCol="0">
            <a:spAutoFit/>
          </a:bodyPr>
          <a:lstStyle/>
          <a:p>
            <a:r>
              <a:rPr lang="it-IT" sz="1600" b="1" dirty="0" smtClean="0">
                <a:solidFill>
                  <a:srgbClr val="FF0000"/>
                </a:solidFill>
                <a:latin typeface="Calibri" panose="020F0502020204030204" pitchFamily="34" charset="0"/>
              </a:rPr>
              <a:t>Densità di probabilità radiale</a:t>
            </a:r>
            <a:r>
              <a:rPr lang="it-IT" sz="1600" b="1" dirty="0" smtClean="0">
                <a:latin typeface="Calibri" panose="020F0502020204030204" pitchFamily="34" charset="0"/>
              </a:rPr>
              <a:t> </a:t>
            </a:r>
            <a:r>
              <a:rPr lang="it-IT" sz="1600" b="1" dirty="0" smtClean="0">
                <a:solidFill>
                  <a:schemeClr val="tx2"/>
                </a:solidFill>
                <a:latin typeface="Symbol" panose="05050102010706020507" pitchFamily="18" charset="2"/>
              </a:rPr>
              <a:t>Y</a:t>
            </a:r>
            <a:r>
              <a:rPr lang="it-IT" sz="1600" b="1" baseline="30000" dirty="0" smtClean="0">
                <a:solidFill>
                  <a:schemeClr val="tx2"/>
                </a:solidFill>
              </a:rPr>
              <a:t>2</a:t>
            </a:r>
            <a:r>
              <a:rPr lang="it-IT" sz="1600" b="1" dirty="0" smtClean="0">
                <a:solidFill>
                  <a:schemeClr val="tx2"/>
                </a:solidFill>
                <a:latin typeface="Symbol" panose="05050102010706020507" pitchFamily="18" charset="2"/>
              </a:rPr>
              <a:t>4p</a:t>
            </a:r>
            <a:r>
              <a:rPr lang="it-IT" sz="1600" b="1" dirty="0" smtClean="0">
                <a:solidFill>
                  <a:schemeClr val="tx2"/>
                </a:solidFill>
                <a:latin typeface="+mj-lt"/>
              </a:rPr>
              <a:t>r</a:t>
            </a:r>
            <a:r>
              <a:rPr lang="it-IT" sz="1600" b="1" baseline="30000" dirty="0" smtClean="0">
                <a:solidFill>
                  <a:schemeClr val="tx2"/>
                </a:solidFill>
                <a:latin typeface="+mj-lt"/>
              </a:rPr>
              <a:t>2</a:t>
            </a:r>
            <a:endParaRPr lang="it-IT" sz="1600" b="1" dirty="0">
              <a:solidFill>
                <a:schemeClr val="tx2"/>
              </a:solidFill>
            </a:endParaRPr>
          </a:p>
        </p:txBody>
      </p:sp>
      <p:sp>
        <p:nvSpPr>
          <p:cNvPr id="11" name="CasellaDiTesto 10"/>
          <p:cNvSpPr txBox="1"/>
          <p:nvPr/>
        </p:nvSpPr>
        <p:spPr>
          <a:xfrm>
            <a:off x="198660" y="1533981"/>
            <a:ext cx="1661904" cy="584775"/>
          </a:xfrm>
          <a:prstGeom prst="rect">
            <a:avLst/>
          </a:prstGeom>
          <a:noFill/>
        </p:spPr>
        <p:txBody>
          <a:bodyPr wrap="square" rtlCol="0">
            <a:spAutoFit/>
          </a:bodyPr>
          <a:lstStyle/>
          <a:p>
            <a:r>
              <a:rPr lang="it-IT" sz="1600" b="1" dirty="0" smtClean="0">
                <a:solidFill>
                  <a:srgbClr val="0070C0"/>
                </a:solidFill>
                <a:latin typeface="Calibri" panose="020F0502020204030204" pitchFamily="34" charset="0"/>
              </a:rPr>
              <a:t>Funzione d’onda: </a:t>
            </a:r>
            <a:r>
              <a:rPr lang="it-IT" sz="1600" b="1" dirty="0" smtClean="0">
                <a:solidFill>
                  <a:schemeClr val="tx2"/>
                </a:solidFill>
                <a:latin typeface="Symbol" panose="05050102010706020507" pitchFamily="18" charset="2"/>
              </a:rPr>
              <a:t>Y</a:t>
            </a:r>
            <a:endParaRPr lang="it-IT" sz="1600" b="1" dirty="0">
              <a:solidFill>
                <a:schemeClr val="tx2"/>
              </a:solidFill>
            </a:endParaRPr>
          </a:p>
        </p:txBody>
      </p:sp>
      <p:sp>
        <p:nvSpPr>
          <p:cNvPr id="12" name="CasellaDiTesto 11"/>
          <p:cNvSpPr txBox="1"/>
          <p:nvPr/>
        </p:nvSpPr>
        <p:spPr>
          <a:xfrm>
            <a:off x="177945" y="5591998"/>
            <a:ext cx="1238382" cy="830997"/>
          </a:xfrm>
          <a:prstGeom prst="rect">
            <a:avLst/>
          </a:prstGeom>
          <a:noFill/>
        </p:spPr>
        <p:txBody>
          <a:bodyPr wrap="square" rtlCol="0">
            <a:spAutoFit/>
          </a:bodyPr>
          <a:lstStyle/>
          <a:p>
            <a:r>
              <a:rPr lang="it-IT" sz="1600" b="1" dirty="0" smtClean="0">
                <a:solidFill>
                  <a:srgbClr val="006600"/>
                </a:solidFill>
                <a:latin typeface="Calibri" panose="020F0502020204030204" pitchFamily="34" charset="0"/>
              </a:rPr>
              <a:t>Densità di probabilità </a:t>
            </a:r>
            <a:r>
              <a:rPr lang="it-IT" sz="1600" b="1" dirty="0" smtClean="0">
                <a:solidFill>
                  <a:schemeClr val="tx2"/>
                </a:solidFill>
                <a:latin typeface="Symbol" panose="05050102010706020507" pitchFamily="18" charset="2"/>
              </a:rPr>
              <a:t>Y</a:t>
            </a:r>
            <a:r>
              <a:rPr lang="it-IT" sz="1600" b="1" baseline="30000" dirty="0" smtClean="0">
                <a:solidFill>
                  <a:schemeClr val="tx2"/>
                </a:solidFill>
              </a:rPr>
              <a:t>2</a:t>
            </a:r>
            <a:endParaRPr lang="it-IT" sz="1600" b="1" dirty="0">
              <a:solidFill>
                <a:schemeClr val="tx2"/>
              </a:solidFill>
            </a:endParaRPr>
          </a:p>
        </p:txBody>
      </p:sp>
      <p:grpSp>
        <p:nvGrpSpPr>
          <p:cNvPr id="10" name="Gruppo 9"/>
          <p:cNvGrpSpPr/>
          <p:nvPr/>
        </p:nvGrpSpPr>
        <p:grpSpPr>
          <a:xfrm>
            <a:off x="2051720" y="3550311"/>
            <a:ext cx="2880320" cy="1390857"/>
            <a:chOff x="827584" y="3550311"/>
            <a:chExt cx="2880320" cy="1390857"/>
          </a:xfrm>
        </p:grpSpPr>
        <p:pic>
          <p:nvPicPr>
            <p:cNvPr id="6" name="Picture 2" descr="http://astarmathsandphysics.com/university-physics/quantum-physics/table-of-the-radial-parts-of-wavefunctions-for-the-hydrogen-atom-html-75ef0bb0.gif"/>
            <p:cNvPicPr>
              <a:picLocks noChangeAspect="1" noChangeArrowheads="1"/>
            </p:cNvPicPr>
            <p:nvPr/>
          </p:nvPicPr>
          <p:blipFill rotWithShape="1">
            <a:blip r:embed="rId2">
              <a:extLst>
                <a:ext uri="{28A0092B-C50C-407E-A947-70E740481C1C}">
                  <a14:useLocalDpi xmlns:a14="http://schemas.microsoft.com/office/drawing/2010/main" val="0"/>
                </a:ext>
              </a:extLst>
            </a:blip>
            <a:srcRect l="7132" b="67205"/>
            <a:stretch/>
          </p:blipFill>
          <p:spPr bwMode="auto">
            <a:xfrm>
              <a:off x="827584" y="3550311"/>
              <a:ext cx="2848434" cy="1390857"/>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p:cNvSpPr/>
            <p:nvPr/>
          </p:nvSpPr>
          <p:spPr bwMode="auto">
            <a:xfrm>
              <a:off x="1475656" y="3593965"/>
              <a:ext cx="2160240" cy="339092"/>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15" name="Rettangolo 14"/>
            <p:cNvSpPr/>
            <p:nvPr/>
          </p:nvSpPr>
          <p:spPr bwMode="auto">
            <a:xfrm>
              <a:off x="1547664" y="4509120"/>
              <a:ext cx="2160240" cy="232303"/>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grpSp>
      <p:pic>
        <p:nvPicPr>
          <p:cNvPr id="9" name="Picture 2" descr="http://astarmathsandphysics.com/university-physics/quantum-physics/table-of-the-radial-parts-of-wavefunctions-for-the-hydrogen-atom-html-75ef0bb0.gif"/>
          <p:cNvPicPr>
            <a:picLocks noChangeAspect="1" noChangeArrowheads="1"/>
          </p:cNvPicPr>
          <p:nvPr/>
        </p:nvPicPr>
        <p:blipFill rotWithShape="1">
          <a:blip r:embed="rId2">
            <a:extLst>
              <a:ext uri="{28A0092B-C50C-407E-A947-70E740481C1C}">
                <a14:useLocalDpi xmlns:a14="http://schemas.microsoft.com/office/drawing/2010/main" val="0"/>
              </a:ext>
            </a:extLst>
          </a:blip>
          <a:srcRect l="5473" t="32796" r="31061" b="38854"/>
          <a:stretch/>
        </p:blipFill>
        <p:spPr bwMode="auto">
          <a:xfrm>
            <a:off x="3999160" y="3786796"/>
            <a:ext cx="1868984" cy="1154372"/>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p:cNvSpPr txBox="1"/>
          <p:nvPr/>
        </p:nvSpPr>
        <p:spPr>
          <a:xfrm>
            <a:off x="2561682" y="4441316"/>
            <a:ext cx="1506448" cy="338554"/>
          </a:xfrm>
          <a:prstGeom prst="rect">
            <a:avLst/>
          </a:prstGeom>
          <a:noFill/>
        </p:spPr>
        <p:txBody>
          <a:bodyPr wrap="square" rtlCol="0">
            <a:spAutoFit/>
          </a:bodyPr>
          <a:lstStyle/>
          <a:p>
            <a:r>
              <a:rPr lang="it-IT" sz="1600" dirty="0" smtClean="0">
                <a:solidFill>
                  <a:schemeClr val="tx2"/>
                </a:solidFill>
              </a:rPr>
              <a:t>Raggio di </a:t>
            </a:r>
            <a:r>
              <a:rPr lang="it-IT" sz="1600" dirty="0" err="1" smtClean="0">
                <a:solidFill>
                  <a:schemeClr val="tx2"/>
                </a:solidFill>
              </a:rPr>
              <a:t>Bohr</a:t>
            </a:r>
            <a:endParaRPr lang="it-IT" sz="1600" b="1" dirty="0">
              <a:solidFill>
                <a:schemeClr val="tx2"/>
              </a:solidFill>
            </a:endParaRPr>
          </a:p>
        </p:txBody>
      </p:sp>
      <p:pic>
        <p:nvPicPr>
          <p:cNvPr id="17" name="Picture 25" descr="orbitali s"/>
          <p:cNvPicPr>
            <a:picLocks noChangeAspect="1" noChangeArrowheads="1"/>
          </p:cNvPicPr>
          <p:nvPr/>
        </p:nvPicPr>
        <p:blipFill rotWithShape="1">
          <a:blip r:embed="rId4">
            <a:extLst>
              <a:ext uri="{28A0092B-C50C-407E-A947-70E740481C1C}">
                <a14:useLocalDpi xmlns:a14="http://schemas.microsoft.com/office/drawing/2010/main" val="0"/>
              </a:ext>
            </a:extLst>
          </a:blip>
          <a:srcRect l="5284" t="68883" r="76152" b="11597"/>
          <a:stretch/>
        </p:blipFill>
        <p:spPr bwMode="auto">
          <a:xfrm>
            <a:off x="2269584" y="5224539"/>
            <a:ext cx="604032" cy="578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5" descr="orbitali s"/>
          <p:cNvPicPr>
            <a:picLocks noChangeAspect="1" noChangeArrowheads="1"/>
          </p:cNvPicPr>
          <p:nvPr/>
        </p:nvPicPr>
        <p:blipFill rotWithShape="1">
          <a:blip r:embed="rId4">
            <a:extLst>
              <a:ext uri="{28A0092B-C50C-407E-A947-70E740481C1C}">
                <a14:useLocalDpi xmlns:a14="http://schemas.microsoft.com/office/drawing/2010/main" val="0"/>
              </a:ext>
            </a:extLst>
          </a:blip>
          <a:srcRect l="39719" t="68254" r="39627" b="7296"/>
          <a:stretch/>
        </p:blipFill>
        <p:spPr bwMode="auto">
          <a:xfrm>
            <a:off x="4557639" y="5118622"/>
            <a:ext cx="685030" cy="738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22" name="Picture 6" descr="Risultati immagini per probability density p orbita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5779357"/>
            <a:ext cx="3310460" cy="1045408"/>
          </a:xfrm>
          <a:prstGeom prst="rect">
            <a:avLst/>
          </a:prstGeom>
          <a:noFill/>
          <a:extLst>
            <a:ext uri="{909E8E84-426E-40DD-AFC4-6F175D3DCCD1}">
              <a14:hiddenFill xmlns:a14="http://schemas.microsoft.com/office/drawing/2010/main">
                <a:solidFill>
                  <a:srgbClr val="FFFFFF"/>
                </a:solidFill>
              </a14:hiddenFill>
            </a:ext>
          </a:extLst>
        </p:spPr>
      </p:pic>
      <p:sp>
        <p:nvSpPr>
          <p:cNvPr id="20" name="CasellaDiTesto 19"/>
          <p:cNvSpPr txBox="1"/>
          <p:nvPr/>
        </p:nvSpPr>
        <p:spPr>
          <a:xfrm>
            <a:off x="2363654" y="5779357"/>
            <a:ext cx="509962" cy="461665"/>
          </a:xfrm>
          <a:prstGeom prst="rect">
            <a:avLst/>
          </a:prstGeom>
          <a:noFill/>
        </p:spPr>
        <p:txBody>
          <a:bodyPr wrap="square" rtlCol="0">
            <a:spAutoFit/>
          </a:bodyPr>
          <a:lstStyle/>
          <a:p>
            <a:r>
              <a:rPr lang="it-IT" dirty="0" smtClean="0">
                <a:solidFill>
                  <a:schemeClr val="tx2"/>
                </a:solidFill>
                <a:latin typeface="Calibri" panose="020F0502020204030204" pitchFamily="34" charset="0"/>
              </a:rPr>
              <a:t>1s</a:t>
            </a:r>
            <a:endParaRPr lang="it-IT" b="1" dirty="0">
              <a:solidFill>
                <a:schemeClr val="tx2"/>
              </a:solidFill>
              <a:latin typeface="Calibri" panose="020F0502020204030204" pitchFamily="34" charset="0"/>
            </a:endParaRPr>
          </a:p>
        </p:txBody>
      </p:sp>
      <p:sp>
        <p:nvSpPr>
          <p:cNvPr id="21" name="CasellaDiTesto 20"/>
          <p:cNvSpPr txBox="1"/>
          <p:nvPr/>
        </p:nvSpPr>
        <p:spPr>
          <a:xfrm>
            <a:off x="4083391" y="5228965"/>
            <a:ext cx="509962" cy="461665"/>
          </a:xfrm>
          <a:prstGeom prst="rect">
            <a:avLst/>
          </a:prstGeom>
          <a:noFill/>
        </p:spPr>
        <p:txBody>
          <a:bodyPr wrap="square" rtlCol="0">
            <a:spAutoFit/>
          </a:bodyPr>
          <a:lstStyle/>
          <a:p>
            <a:r>
              <a:rPr lang="it-IT" dirty="0" smtClean="0">
                <a:solidFill>
                  <a:schemeClr val="tx2"/>
                </a:solidFill>
                <a:latin typeface="Calibri" panose="020F0502020204030204" pitchFamily="34" charset="0"/>
              </a:rPr>
              <a:t>2s</a:t>
            </a:r>
            <a:endParaRPr lang="it-IT" b="1" dirty="0">
              <a:solidFill>
                <a:schemeClr val="tx2"/>
              </a:solidFill>
              <a:latin typeface="Calibri" panose="020F0502020204030204" pitchFamily="34" charset="0"/>
            </a:endParaRPr>
          </a:p>
        </p:txBody>
      </p:sp>
      <p:sp>
        <p:nvSpPr>
          <p:cNvPr id="22" name="CasellaDiTesto 21"/>
          <p:cNvSpPr txBox="1"/>
          <p:nvPr/>
        </p:nvSpPr>
        <p:spPr>
          <a:xfrm>
            <a:off x="3257147" y="6402206"/>
            <a:ext cx="509962" cy="461665"/>
          </a:xfrm>
          <a:prstGeom prst="rect">
            <a:avLst/>
          </a:prstGeom>
          <a:noFill/>
        </p:spPr>
        <p:txBody>
          <a:bodyPr wrap="square" rtlCol="0">
            <a:spAutoFit/>
          </a:bodyPr>
          <a:lstStyle/>
          <a:p>
            <a:r>
              <a:rPr lang="it-IT" dirty="0" smtClean="0">
                <a:solidFill>
                  <a:schemeClr val="tx2"/>
                </a:solidFill>
                <a:latin typeface="Calibri" panose="020F0502020204030204" pitchFamily="34" charset="0"/>
              </a:rPr>
              <a:t>2p</a:t>
            </a:r>
            <a:endParaRPr lang="it-IT" b="1" dirty="0">
              <a:solidFill>
                <a:schemeClr val="tx2"/>
              </a:solidFill>
              <a:latin typeface="Calibri" panose="020F0502020204030204" pitchFamily="34" charset="0"/>
            </a:endParaRPr>
          </a:p>
        </p:txBody>
      </p:sp>
      <p:pic>
        <p:nvPicPr>
          <p:cNvPr id="23" name="Picture 25" descr="orbitali s"/>
          <p:cNvPicPr>
            <a:picLocks noChangeAspect="1" noChangeArrowheads="1"/>
          </p:cNvPicPr>
          <p:nvPr/>
        </p:nvPicPr>
        <p:blipFill rotWithShape="1">
          <a:blip r:embed="rId4">
            <a:extLst>
              <a:ext uri="{28A0092B-C50C-407E-A947-70E740481C1C}">
                <a14:useLocalDpi xmlns:a14="http://schemas.microsoft.com/office/drawing/2010/main" val="0"/>
              </a:ext>
            </a:extLst>
          </a:blip>
          <a:srcRect l="67803" t="63193" b="3673"/>
          <a:stretch/>
        </p:blipFill>
        <p:spPr bwMode="auto">
          <a:xfrm>
            <a:off x="7498474" y="5224539"/>
            <a:ext cx="925157" cy="867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CasellaDiTesto 23"/>
          <p:cNvSpPr txBox="1"/>
          <p:nvPr/>
        </p:nvSpPr>
        <p:spPr>
          <a:xfrm>
            <a:off x="7021283" y="5368806"/>
            <a:ext cx="509962" cy="461665"/>
          </a:xfrm>
          <a:prstGeom prst="rect">
            <a:avLst/>
          </a:prstGeom>
          <a:noFill/>
        </p:spPr>
        <p:txBody>
          <a:bodyPr wrap="square" rtlCol="0">
            <a:spAutoFit/>
          </a:bodyPr>
          <a:lstStyle/>
          <a:p>
            <a:r>
              <a:rPr lang="it-IT" dirty="0">
                <a:solidFill>
                  <a:schemeClr val="tx2"/>
                </a:solidFill>
                <a:latin typeface="Calibri" panose="020F0502020204030204" pitchFamily="34" charset="0"/>
              </a:rPr>
              <a:t>3</a:t>
            </a:r>
            <a:r>
              <a:rPr lang="it-IT" dirty="0" smtClean="0">
                <a:solidFill>
                  <a:schemeClr val="tx2"/>
                </a:solidFill>
                <a:latin typeface="Calibri" panose="020F0502020204030204" pitchFamily="34" charset="0"/>
              </a:rPr>
              <a:t>s</a:t>
            </a:r>
            <a:endParaRPr lang="it-IT" b="1" dirty="0">
              <a:solidFill>
                <a:schemeClr val="tx2"/>
              </a:solidFill>
              <a:latin typeface="Calibri" panose="020F0502020204030204" pitchFamily="34" charset="0"/>
            </a:endParaRPr>
          </a:p>
        </p:txBody>
      </p:sp>
      <p:sp>
        <p:nvSpPr>
          <p:cNvPr id="25" name="CasellaDiTesto 24"/>
          <p:cNvSpPr txBox="1"/>
          <p:nvPr/>
        </p:nvSpPr>
        <p:spPr>
          <a:xfrm>
            <a:off x="7762083" y="6197837"/>
            <a:ext cx="827778" cy="461665"/>
          </a:xfrm>
          <a:prstGeom prst="rect">
            <a:avLst/>
          </a:prstGeom>
          <a:noFill/>
        </p:spPr>
        <p:txBody>
          <a:bodyPr wrap="square" rtlCol="0">
            <a:spAutoFit/>
          </a:bodyPr>
          <a:lstStyle/>
          <a:p>
            <a:r>
              <a:rPr lang="it-IT" dirty="0" smtClean="0">
                <a:solidFill>
                  <a:schemeClr val="tx2"/>
                </a:solidFill>
              </a:rPr>
              <a:t>….</a:t>
            </a:r>
            <a:endParaRPr lang="it-IT" b="1" dirty="0">
              <a:solidFill>
                <a:schemeClr val="tx2"/>
              </a:solidFill>
            </a:endParaRPr>
          </a:p>
        </p:txBody>
      </p:sp>
      <p:sp>
        <p:nvSpPr>
          <p:cNvPr id="5" name="Rettangolo arrotondato 4"/>
          <p:cNvSpPr/>
          <p:nvPr/>
        </p:nvSpPr>
        <p:spPr bwMode="auto">
          <a:xfrm>
            <a:off x="2411787" y="233264"/>
            <a:ext cx="631345" cy="387424"/>
          </a:xfrm>
          <a:prstGeom prst="roundRect">
            <a:avLst/>
          </a:prstGeom>
          <a:solidFill>
            <a:srgbClr val="C00000">
              <a:alpha val="28000"/>
            </a:srgb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26" name="Rettangolo arrotondato 25"/>
          <p:cNvSpPr/>
          <p:nvPr/>
        </p:nvSpPr>
        <p:spPr bwMode="auto">
          <a:xfrm>
            <a:off x="4593353" y="286120"/>
            <a:ext cx="631345" cy="387424"/>
          </a:xfrm>
          <a:prstGeom prst="roundRect">
            <a:avLst/>
          </a:prstGeom>
          <a:solidFill>
            <a:srgbClr val="C00000">
              <a:alpha val="28000"/>
            </a:srgb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27" name="Rettangolo arrotondato 26"/>
          <p:cNvSpPr/>
          <p:nvPr/>
        </p:nvSpPr>
        <p:spPr bwMode="auto">
          <a:xfrm>
            <a:off x="7237606" y="183652"/>
            <a:ext cx="631345" cy="387424"/>
          </a:xfrm>
          <a:prstGeom prst="roundRect">
            <a:avLst/>
          </a:prstGeom>
          <a:solidFill>
            <a:srgbClr val="C00000">
              <a:alpha val="28000"/>
            </a:srgb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28" name="Rettangolo arrotondato 27"/>
          <p:cNvSpPr/>
          <p:nvPr/>
        </p:nvSpPr>
        <p:spPr bwMode="auto">
          <a:xfrm>
            <a:off x="2363654" y="1438944"/>
            <a:ext cx="793054" cy="387424"/>
          </a:xfrm>
          <a:prstGeom prst="roundRect">
            <a:avLst/>
          </a:prstGeom>
          <a:solidFill>
            <a:srgbClr val="006600">
              <a:alpha val="28000"/>
            </a:srgb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29" name="Rettangolo arrotondato 28"/>
          <p:cNvSpPr/>
          <p:nvPr/>
        </p:nvSpPr>
        <p:spPr bwMode="auto">
          <a:xfrm>
            <a:off x="4593353" y="1016639"/>
            <a:ext cx="793054" cy="387424"/>
          </a:xfrm>
          <a:prstGeom prst="roundRect">
            <a:avLst/>
          </a:prstGeom>
          <a:solidFill>
            <a:srgbClr val="006600">
              <a:alpha val="28000"/>
            </a:srgb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30" name="Rettangolo arrotondato 29"/>
          <p:cNvSpPr/>
          <p:nvPr/>
        </p:nvSpPr>
        <p:spPr bwMode="auto">
          <a:xfrm>
            <a:off x="7134718" y="916971"/>
            <a:ext cx="793054" cy="387424"/>
          </a:xfrm>
          <a:prstGeom prst="roundRect">
            <a:avLst/>
          </a:prstGeom>
          <a:solidFill>
            <a:srgbClr val="006600">
              <a:alpha val="28000"/>
            </a:srgb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pic>
        <p:nvPicPr>
          <p:cNvPr id="31" name="Picture 2" descr="Risultati immagini per tavola periodica con numeri di ossidazion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871" r="93072" b="86544"/>
          <a:stretch/>
        </p:blipFill>
        <p:spPr bwMode="auto">
          <a:xfrm>
            <a:off x="172460" y="156531"/>
            <a:ext cx="808714" cy="79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5665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322" name="Group 7"/>
          <p:cNvGrpSpPr>
            <a:grpSpLocks/>
          </p:cNvGrpSpPr>
          <p:nvPr/>
        </p:nvGrpSpPr>
        <p:grpSpPr bwMode="auto">
          <a:xfrm>
            <a:off x="755650" y="547688"/>
            <a:ext cx="7580313" cy="2114550"/>
            <a:chOff x="476" y="1011"/>
            <a:chExt cx="4775" cy="1332"/>
          </a:xfrm>
        </p:grpSpPr>
        <p:pic>
          <p:nvPicPr>
            <p:cNvPr id="56325" name="Picture 3" descr="http://fidabs.ing.unibs.it/em/ita/periodic/nubi/sorb.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76" y="1011"/>
              <a:ext cx="3588" cy="1332"/>
            </a:xfrm>
            <a:prstGeom prst="rect">
              <a:avLst/>
            </a:prstGeom>
            <a:solidFill>
              <a:srgbClr val="FFFFCC"/>
            </a:solidFill>
            <a:ln w="9525">
              <a:solidFill>
                <a:schemeClr val="tx1"/>
              </a:solidFill>
              <a:miter lim="800000"/>
              <a:headEnd/>
              <a:tailEnd/>
            </a:ln>
          </p:spPr>
        </p:pic>
        <p:sp>
          <p:nvSpPr>
            <p:cNvPr id="56326" name="Text Box 5"/>
            <p:cNvSpPr txBox="1">
              <a:spLocks noChangeArrowheads="1"/>
            </p:cNvSpPr>
            <p:nvPr/>
          </p:nvSpPr>
          <p:spPr bwMode="auto">
            <a:xfrm>
              <a:off x="4286" y="1556"/>
              <a:ext cx="965" cy="407"/>
            </a:xfrm>
            <a:prstGeom prst="rect">
              <a:avLst/>
            </a:prstGeom>
            <a:no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a:solidFill>
                    <a:srgbClr val="000000"/>
                  </a:solidFill>
                  <a:latin typeface="Calibri" panose="020F0502020204030204" pitchFamily="34" charset="0"/>
                </a:rPr>
                <a:t>Orbitali </a:t>
              </a:r>
              <a:r>
                <a:rPr lang="it-IT" altLang="it-IT" sz="3600" dirty="0">
                  <a:solidFill>
                    <a:srgbClr val="000000"/>
                  </a:solidFill>
                  <a:latin typeface="Calibri" panose="020F0502020204030204" pitchFamily="34" charset="0"/>
                </a:rPr>
                <a:t>s</a:t>
              </a:r>
            </a:p>
          </p:txBody>
        </p:sp>
      </p:grpSp>
      <p:sp>
        <p:nvSpPr>
          <p:cNvPr id="56323" name="Rectangle 2"/>
          <p:cNvSpPr txBox="1">
            <a:spLocks noChangeArrowheads="1"/>
          </p:cNvSpPr>
          <p:nvPr/>
        </p:nvSpPr>
        <p:spPr bwMode="auto">
          <a:xfrm>
            <a:off x="5580112" y="3953531"/>
            <a:ext cx="365760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lnSpc>
                <a:spcPct val="120000"/>
              </a:lnSpc>
              <a:spcBef>
                <a:spcPct val="0"/>
              </a:spcBef>
              <a:buFontTx/>
              <a:buNone/>
            </a:pPr>
            <a:r>
              <a:rPr lang="it-IT" altLang="it-IT" sz="2400" dirty="0">
                <a:latin typeface="Calibri" panose="020F0502020204030204" pitchFamily="34" charset="0"/>
              </a:rPr>
              <a:t>“superficie  limite”     </a:t>
            </a:r>
            <a:br>
              <a:rPr lang="it-IT" altLang="it-IT" sz="2400" dirty="0">
                <a:latin typeface="Calibri" panose="020F0502020204030204" pitchFamily="34" charset="0"/>
              </a:rPr>
            </a:br>
            <a:r>
              <a:rPr lang="it-IT" altLang="it-IT" sz="2000" dirty="0" smtClean="0">
                <a:latin typeface="Calibri" panose="020F0502020204030204" pitchFamily="34" charset="0"/>
              </a:rPr>
              <a:t>(</a:t>
            </a:r>
            <a:r>
              <a:rPr lang="el-GR" altLang="it-IT" sz="2000" dirty="0" smtClean="0">
                <a:latin typeface="Calibri" panose="020F0502020204030204" pitchFamily="34" charset="0"/>
              </a:rPr>
              <a:t>ψ</a:t>
            </a:r>
            <a:r>
              <a:rPr lang="it-IT" altLang="it-IT" sz="2000" baseline="30000" dirty="0" smtClean="0">
                <a:latin typeface="Calibri" panose="020F0502020204030204" pitchFamily="34" charset="0"/>
              </a:rPr>
              <a:t>2</a:t>
            </a:r>
            <a:r>
              <a:rPr lang="it-IT" altLang="it-IT" sz="2000" dirty="0" smtClean="0">
                <a:latin typeface="Calibri" panose="020F0502020204030204" pitchFamily="34" charset="0"/>
              </a:rPr>
              <a:t> </a:t>
            </a:r>
            <a:r>
              <a:rPr lang="it-IT" altLang="it-IT" sz="2000" dirty="0">
                <a:latin typeface="Calibri" panose="020F0502020204030204" pitchFamily="34" charset="0"/>
              </a:rPr>
              <a:t>= 90%)</a:t>
            </a:r>
          </a:p>
        </p:txBody>
      </p:sp>
      <p:pic>
        <p:nvPicPr>
          <p:cNvPr id="56324" name="Picture 25" descr="orbitali s"/>
          <p:cNvPicPr>
            <a:picLocks noChangeAspect="1" noChangeArrowheads="1"/>
          </p:cNvPicPr>
          <p:nvPr/>
        </p:nvPicPr>
        <p:blipFill>
          <a:blip r:embed="rId4">
            <a:extLst>
              <a:ext uri="{28A0092B-C50C-407E-A947-70E740481C1C}">
                <a14:useLocalDpi xmlns:a14="http://schemas.microsoft.com/office/drawing/2010/main" val="0"/>
              </a:ext>
            </a:extLst>
          </a:blip>
          <a:srcRect t="59055"/>
          <a:stretch>
            <a:fillRect/>
          </a:stretch>
        </p:blipFill>
        <p:spPr bwMode="auto">
          <a:xfrm>
            <a:off x="467544" y="3212976"/>
            <a:ext cx="5477010" cy="20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ttangolo 6"/>
          <p:cNvSpPr/>
          <p:nvPr/>
        </p:nvSpPr>
        <p:spPr>
          <a:xfrm>
            <a:off x="6943861" y="318907"/>
            <a:ext cx="1252266" cy="830997"/>
          </a:xfrm>
          <a:prstGeom prst="rect">
            <a:avLst/>
          </a:prstGeom>
        </p:spPr>
        <p:txBody>
          <a:bodyPr wrap="none">
            <a:spAutoFit/>
          </a:bodyPr>
          <a:lstStyle/>
          <a:p>
            <a:r>
              <a:rPr lang="it-IT" altLang="it-IT" sz="4800" dirty="0">
                <a:solidFill>
                  <a:srgbClr val="000000"/>
                </a:solidFill>
                <a:latin typeface="Mistral" panose="03090702030407020403" pitchFamily="66" charset="0"/>
              </a:rPr>
              <a:t>l</a:t>
            </a:r>
            <a:r>
              <a:rPr lang="it-IT" altLang="it-IT" sz="4800" dirty="0">
                <a:solidFill>
                  <a:srgbClr val="000000"/>
                </a:solidFill>
                <a:latin typeface="Calibri" panose="020F0502020204030204" pitchFamily="34" charset="0"/>
              </a:rPr>
              <a:t> = </a:t>
            </a:r>
            <a:r>
              <a:rPr lang="it-IT" altLang="it-IT" sz="4800" dirty="0" smtClean="0">
                <a:solidFill>
                  <a:srgbClr val="000000"/>
                </a:solidFill>
                <a:latin typeface="Calibri" panose="020F0502020204030204" pitchFamily="34" charset="0"/>
              </a:rPr>
              <a:t>0</a:t>
            </a:r>
            <a:endParaRPr lang="it-IT" sz="48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4" descr="http://fidabs.ing.unibs.it/em/ita/periodic/nubi/porb.g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3850" y="549275"/>
            <a:ext cx="5715000" cy="2124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7347" name="Text Box 6"/>
          <p:cNvSpPr txBox="1">
            <a:spLocks noChangeArrowheads="1"/>
          </p:cNvSpPr>
          <p:nvPr/>
        </p:nvSpPr>
        <p:spPr bwMode="auto">
          <a:xfrm>
            <a:off x="6491299" y="1022350"/>
            <a:ext cx="2043112" cy="1200329"/>
          </a:xfrm>
          <a:prstGeom prst="rect">
            <a:avLst/>
          </a:prstGeom>
          <a:noFill/>
          <a:ln w="9525">
            <a:noFill/>
            <a:miter lim="800000"/>
            <a:headEnd/>
            <a:tailEnd/>
          </a:ln>
          <a:effectLs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dirty="0">
                <a:solidFill>
                  <a:srgbClr val="000000"/>
                </a:solidFill>
                <a:latin typeface="Calibri" panose="020F0502020204030204" pitchFamily="34" charset="0"/>
              </a:rPr>
              <a:t>Orbitali </a:t>
            </a:r>
            <a:r>
              <a:rPr lang="it-IT" altLang="it-IT" sz="3600" dirty="0">
                <a:solidFill>
                  <a:srgbClr val="000000"/>
                </a:solidFill>
                <a:latin typeface="Calibri" panose="020F0502020204030204" pitchFamily="34" charset="0"/>
              </a:rPr>
              <a:t>p</a:t>
            </a:r>
          </a:p>
          <a:p>
            <a:pPr algn="ctr" eaLnBrk="1" hangingPunct="1">
              <a:spcBef>
                <a:spcPct val="0"/>
              </a:spcBef>
              <a:buFontTx/>
              <a:buNone/>
            </a:pPr>
            <a:r>
              <a:rPr lang="it-IT" altLang="it-IT" sz="2800" dirty="0">
                <a:solidFill>
                  <a:srgbClr val="000000"/>
                </a:solidFill>
                <a:latin typeface="Calibri" panose="020F0502020204030204" pitchFamily="34" charset="0"/>
              </a:rPr>
              <a:t>(</a:t>
            </a:r>
            <a:r>
              <a:rPr lang="it-IT" altLang="it-IT" sz="3600" dirty="0" err="1">
                <a:solidFill>
                  <a:srgbClr val="000000"/>
                </a:solidFill>
                <a:latin typeface="Calibri" panose="020F0502020204030204" pitchFamily="34" charset="0"/>
              </a:rPr>
              <a:t>p</a:t>
            </a:r>
            <a:r>
              <a:rPr lang="it-IT" altLang="it-IT" sz="3600" baseline="-25000" dirty="0" err="1">
                <a:solidFill>
                  <a:srgbClr val="000000"/>
                </a:solidFill>
                <a:latin typeface="Calibri" panose="020F0502020204030204" pitchFamily="34" charset="0"/>
              </a:rPr>
              <a:t>x</a:t>
            </a:r>
            <a:r>
              <a:rPr lang="it-IT" altLang="it-IT" sz="3600" dirty="0">
                <a:solidFill>
                  <a:srgbClr val="000000"/>
                </a:solidFill>
                <a:latin typeface="Calibri" panose="020F0502020204030204" pitchFamily="34" charset="0"/>
              </a:rPr>
              <a:t>, </a:t>
            </a:r>
            <a:r>
              <a:rPr lang="it-IT" altLang="it-IT" sz="3600" dirty="0" err="1">
                <a:solidFill>
                  <a:srgbClr val="000000"/>
                </a:solidFill>
                <a:latin typeface="Calibri" panose="020F0502020204030204" pitchFamily="34" charset="0"/>
              </a:rPr>
              <a:t>p</a:t>
            </a:r>
            <a:r>
              <a:rPr lang="it-IT" altLang="it-IT" sz="3600" baseline="-25000" dirty="0" err="1">
                <a:solidFill>
                  <a:srgbClr val="000000"/>
                </a:solidFill>
                <a:latin typeface="Calibri" panose="020F0502020204030204" pitchFamily="34" charset="0"/>
              </a:rPr>
              <a:t>y</a:t>
            </a:r>
            <a:r>
              <a:rPr lang="it-IT" altLang="it-IT" sz="3600" dirty="0">
                <a:solidFill>
                  <a:srgbClr val="000000"/>
                </a:solidFill>
                <a:latin typeface="Calibri" panose="020F0502020204030204" pitchFamily="34" charset="0"/>
              </a:rPr>
              <a:t>, p</a:t>
            </a:r>
            <a:r>
              <a:rPr lang="it-IT" altLang="it-IT" sz="3600" baseline="-25000" dirty="0">
                <a:solidFill>
                  <a:srgbClr val="000000"/>
                </a:solidFill>
                <a:latin typeface="Calibri" panose="020F0502020204030204" pitchFamily="34" charset="0"/>
              </a:rPr>
              <a:t>z</a:t>
            </a:r>
            <a:r>
              <a:rPr lang="it-IT" altLang="it-IT" sz="2800" dirty="0">
                <a:solidFill>
                  <a:srgbClr val="000000"/>
                </a:solidFill>
                <a:latin typeface="Calibri" panose="020F0502020204030204" pitchFamily="34" charset="0"/>
              </a:rPr>
              <a:t>)</a:t>
            </a:r>
          </a:p>
        </p:txBody>
      </p:sp>
      <p:pic>
        <p:nvPicPr>
          <p:cNvPr id="57348" name="Picture 6" descr="orbitali p"/>
          <p:cNvPicPr>
            <a:picLocks noChangeAspect="1" noChangeArrowheads="1"/>
          </p:cNvPicPr>
          <p:nvPr/>
        </p:nvPicPr>
        <p:blipFill>
          <a:blip r:embed="rId4">
            <a:extLst>
              <a:ext uri="{28A0092B-C50C-407E-A947-70E740481C1C}">
                <a14:useLocalDpi xmlns:a14="http://schemas.microsoft.com/office/drawing/2010/main" val="0"/>
              </a:ext>
            </a:extLst>
          </a:blip>
          <a:srcRect b="9204"/>
          <a:stretch>
            <a:fillRect/>
          </a:stretch>
        </p:blipFill>
        <p:spPr bwMode="auto">
          <a:xfrm>
            <a:off x="604838" y="3716338"/>
            <a:ext cx="7129462"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Text Box 8"/>
          <p:cNvSpPr txBox="1">
            <a:spLocks noChangeArrowheads="1"/>
          </p:cNvSpPr>
          <p:nvPr/>
        </p:nvSpPr>
        <p:spPr bwMode="auto">
          <a:xfrm>
            <a:off x="6510338" y="3322638"/>
            <a:ext cx="18838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dirty="0">
                <a:latin typeface="Calibri" panose="020F0502020204030204" pitchFamily="34" charset="0"/>
              </a:rPr>
              <a:t>piano  nodale</a:t>
            </a:r>
          </a:p>
        </p:txBody>
      </p:sp>
      <p:cxnSp>
        <p:nvCxnSpPr>
          <p:cNvPr id="7" name="Connettore 2 6"/>
          <p:cNvCxnSpPr/>
          <p:nvPr/>
        </p:nvCxnSpPr>
        <p:spPr bwMode="auto">
          <a:xfrm flipH="1">
            <a:off x="6804025" y="3692525"/>
            <a:ext cx="71438" cy="600075"/>
          </a:xfrm>
          <a:prstGeom prst="straightConnector1">
            <a:avLst/>
          </a:prstGeom>
          <a:ln>
            <a:tailEnd type="arrow"/>
          </a:ln>
          <a:extLst/>
        </p:spPr>
        <p:style>
          <a:lnRef idx="1">
            <a:schemeClr val="dk1"/>
          </a:lnRef>
          <a:fillRef idx="0">
            <a:schemeClr val="dk1"/>
          </a:fillRef>
          <a:effectRef idx="0">
            <a:schemeClr val="dk1"/>
          </a:effectRef>
          <a:fontRef idx="minor">
            <a:schemeClr val="tx1"/>
          </a:fontRef>
        </p:style>
      </p:cxnSp>
      <p:sp>
        <p:nvSpPr>
          <p:cNvPr id="57351" name="CasellaDiTesto 1"/>
          <p:cNvSpPr txBox="1">
            <a:spLocks noChangeArrowheads="1"/>
          </p:cNvSpPr>
          <p:nvPr/>
        </p:nvSpPr>
        <p:spPr bwMode="auto">
          <a:xfrm>
            <a:off x="597805" y="6202202"/>
            <a:ext cx="82089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a:latin typeface="Calibri" panose="020F0502020204030204" pitchFamily="34" charset="0"/>
                <a:ea typeface="Batang" pitchFamily="18" charset="-127"/>
              </a:rPr>
              <a:t>Il valore di </a:t>
            </a:r>
            <a:r>
              <a:rPr lang="it-IT" altLang="it-IT" sz="3600" dirty="0">
                <a:latin typeface="Mistral" panose="03090702030407020403" pitchFamily="66" charset="0"/>
                <a:ea typeface="Batang" pitchFamily="18" charset="-127"/>
              </a:rPr>
              <a:t>l</a:t>
            </a:r>
            <a:r>
              <a:rPr lang="it-IT" altLang="it-IT" sz="2800" dirty="0">
                <a:latin typeface="Calibri" panose="020F0502020204030204" pitchFamily="34" charset="0"/>
                <a:ea typeface="Batang" pitchFamily="18" charset="-127"/>
              </a:rPr>
              <a:t> </a:t>
            </a:r>
            <a:r>
              <a:rPr lang="it-IT" altLang="it-IT" sz="2800" dirty="0" smtClean="0">
                <a:latin typeface="Calibri" panose="020F0502020204030204" pitchFamily="34" charset="0"/>
                <a:ea typeface="Batang" pitchFamily="18" charset="-127"/>
              </a:rPr>
              <a:t>corrisponde </a:t>
            </a:r>
            <a:r>
              <a:rPr lang="it-IT" altLang="it-IT" sz="2800" dirty="0">
                <a:latin typeface="Calibri" panose="020F0502020204030204" pitchFamily="34" charset="0"/>
                <a:ea typeface="Batang" pitchFamily="18" charset="-127"/>
              </a:rPr>
              <a:t>al numero di superfici nodali</a:t>
            </a:r>
          </a:p>
        </p:txBody>
      </p:sp>
      <p:sp>
        <p:nvSpPr>
          <p:cNvPr id="2" name="Rettangolo 1"/>
          <p:cNvSpPr/>
          <p:nvPr/>
        </p:nvSpPr>
        <p:spPr>
          <a:xfrm>
            <a:off x="6948264" y="191353"/>
            <a:ext cx="1252266" cy="830997"/>
          </a:xfrm>
          <a:prstGeom prst="rect">
            <a:avLst/>
          </a:prstGeom>
        </p:spPr>
        <p:txBody>
          <a:bodyPr wrap="none">
            <a:spAutoFit/>
          </a:bodyPr>
          <a:lstStyle/>
          <a:p>
            <a:r>
              <a:rPr lang="it-IT" altLang="it-IT" sz="4800" dirty="0">
                <a:solidFill>
                  <a:srgbClr val="000000"/>
                </a:solidFill>
                <a:latin typeface="Mistral" panose="03090702030407020403" pitchFamily="66" charset="0"/>
              </a:rPr>
              <a:t>l</a:t>
            </a:r>
            <a:r>
              <a:rPr lang="it-IT" altLang="it-IT" sz="4800" dirty="0">
                <a:solidFill>
                  <a:srgbClr val="000000"/>
                </a:solidFill>
                <a:latin typeface="Calibri" panose="020F0502020204030204" pitchFamily="34" charset="0"/>
              </a:rPr>
              <a:t> = </a:t>
            </a:r>
            <a:r>
              <a:rPr lang="it-IT" altLang="it-IT" sz="4800" dirty="0" smtClean="0">
                <a:solidFill>
                  <a:srgbClr val="000000"/>
                </a:solidFill>
                <a:latin typeface="Calibri" panose="020F0502020204030204" pitchFamily="34" charset="0"/>
              </a:rPr>
              <a:t>1</a:t>
            </a:r>
            <a:endParaRPr lang="it-IT" sz="4800" dirty="0"/>
          </a:p>
        </p:txBody>
      </p:sp>
      <p:sp>
        <p:nvSpPr>
          <p:cNvPr id="9" name="Text Box 3"/>
          <p:cNvSpPr txBox="1">
            <a:spLocks noChangeArrowheads="1"/>
          </p:cNvSpPr>
          <p:nvPr/>
        </p:nvSpPr>
        <p:spPr bwMode="auto">
          <a:xfrm>
            <a:off x="2024302" y="2686462"/>
            <a:ext cx="2314095" cy="523220"/>
          </a:xfrm>
          <a:prstGeom prst="rect">
            <a:avLst/>
          </a:prstGeom>
          <a:solidFill>
            <a:schemeClr val="bg1"/>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smtClean="0">
                <a:solidFill>
                  <a:srgbClr val="000000"/>
                </a:solidFill>
                <a:latin typeface="Calibri" panose="020F0502020204030204" pitchFamily="34" charset="0"/>
              </a:rPr>
              <a:t>In numero di 3</a:t>
            </a:r>
            <a:endParaRPr lang="it-IT" altLang="it-IT" sz="3600" dirty="0">
              <a:solidFill>
                <a:srgbClr val="000000"/>
              </a:solidFill>
              <a:latin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dor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15194"/>
            <a:ext cx="4030662" cy="4306887"/>
          </a:xfrm>
          <a:prstGeom prst="rect">
            <a:avLst/>
          </a:prstGeom>
          <a:solidFill>
            <a:schemeClr val="bg1"/>
          </a:solidFill>
          <a:ln w="9525">
            <a:solidFill>
              <a:schemeClr val="tx1"/>
            </a:solidFill>
            <a:miter lim="800000"/>
            <a:headEnd/>
            <a:tailEnd/>
          </a:ln>
        </p:spPr>
      </p:pic>
      <p:sp>
        <p:nvSpPr>
          <p:cNvPr id="58371" name="Text Box 3"/>
          <p:cNvSpPr txBox="1">
            <a:spLocks noChangeArrowheads="1"/>
          </p:cNvSpPr>
          <p:nvPr/>
        </p:nvSpPr>
        <p:spPr bwMode="auto">
          <a:xfrm>
            <a:off x="2411760" y="176529"/>
            <a:ext cx="1592552" cy="646331"/>
          </a:xfrm>
          <a:prstGeom prst="rect">
            <a:avLst/>
          </a:prstGeom>
          <a:solidFill>
            <a:schemeClr val="bg1"/>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a:solidFill>
                  <a:srgbClr val="000000"/>
                </a:solidFill>
                <a:latin typeface="Calibri" panose="020F0502020204030204" pitchFamily="34" charset="0"/>
              </a:rPr>
              <a:t>Orbitali </a:t>
            </a:r>
            <a:r>
              <a:rPr lang="it-IT" altLang="it-IT" sz="3600" dirty="0">
                <a:solidFill>
                  <a:srgbClr val="000000"/>
                </a:solidFill>
                <a:latin typeface="Calibri" panose="020F0502020204030204" pitchFamily="34" charset="0"/>
              </a:rPr>
              <a:t>d</a:t>
            </a:r>
          </a:p>
        </p:txBody>
      </p:sp>
      <p:pic>
        <p:nvPicPr>
          <p:cNvPr id="58372" name="Picture 3" descr="primo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5600" y="2531209"/>
            <a:ext cx="3390900" cy="35385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8373" name="Text Box 4"/>
          <p:cNvSpPr txBox="1">
            <a:spLocks noChangeArrowheads="1"/>
          </p:cNvSpPr>
          <p:nvPr/>
        </p:nvSpPr>
        <p:spPr bwMode="auto">
          <a:xfrm>
            <a:off x="6948488" y="5339496"/>
            <a:ext cx="1491562" cy="646331"/>
          </a:xfrm>
          <a:prstGeom prst="rect">
            <a:avLst/>
          </a:prstGeom>
          <a:solidFill>
            <a:schemeClr val="bg1"/>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a:solidFill>
                  <a:srgbClr val="000000"/>
                </a:solidFill>
                <a:latin typeface="Calibri" panose="020F0502020204030204" pitchFamily="34" charset="0"/>
              </a:rPr>
              <a:t>Orbitali </a:t>
            </a:r>
            <a:r>
              <a:rPr lang="it-IT" altLang="it-IT" sz="3600" dirty="0">
                <a:solidFill>
                  <a:srgbClr val="000000"/>
                </a:solidFill>
                <a:latin typeface="Calibri" panose="020F0502020204030204" pitchFamily="34" charset="0"/>
              </a:rPr>
              <a:t>f</a:t>
            </a:r>
          </a:p>
        </p:txBody>
      </p:sp>
      <p:sp>
        <p:nvSpPr>
          <p:cNvPr id="6" name="Rettangolo 5"/>
          <p:cNvSpPr/>
          <p:nvPr/>
        </p:nvSpPr>
        <p:spPr>
          <a:xfrm>
            <a:off x="611560" y="84197"/>
            <a:ext cx="1252266" cy="830997"/>
          </a:xfrm>
          <a:prstGeom prst="rect">
            <a:avLst/>
          </a:prstGeom>
        </p:spPr>
        <p:txBody>
          <a:bodyPr wrap="none">
            <a:spAutoFit/>
          </a:bodyPr>
          <a:lstStyle/>
          <a:p>
            <a:r>
              <a:rPr lang="it-IT" altLang="it-IT" sz="4800" dirty="0">
                <a:solidFill>
                  <a:srgbClr val="000000"/>
                </a:solidFill>
                <a:latin typeface="Mistral" panose="03090702030407020403" pitchFamily="66" charset="0"/>
              </a:rPr>
              <a:t>l</a:t>
            </a:r>
            <a:r>
              <a:rPr lang="it-IT" altLang="it-IT" sz="4800" dirty="0">
                <a:solidFill>
                  <a:srgbClr val="000000"/>
                </a:solidFill>
                <a:latin typeface="Calibri" panose="020F0502020204030204" pitchFamily="34" charset="0"/>
              </a:rPr>
              <a:t> = </a:t>
            </a:r>
            <a:r>
              <a:rPr lang="it-IT" altLang="it-IT" sz="4800" dirty="0" smtClean="0">
                <a:solidFill>
                  <a:srgbClr val="000000"/>
                </a:solidFill>
                <a:latin typeface="Calibri" panose="020F0502020204030204" pitchFamily="34" charset="0"/>
              </a:rPr>
              <a:t>2</a:t>
            </a:r>
            <a:endParaRPr lang="it-IT" sz="4800" dirty="0"/>
          </a:p>
        </p:txBody>
      </p:sp>
      <p:sp>
        <p:nvSpPr>
          <p:cNvPr id="7" name="Rettangolo 6"/>
          <p:cNvSpPr/>
          <p:nvPr/>
        </p:nvSpPr>
        <p:spPr>
          <a:xfrm>
            <a:off x="6660232" y="1628800"/>
            <a:ext cx="1252266" cy="830997"/>
          </a:xfrm>
          <a:prstGeom prst="rect">
            <a:avLst/>
          </a:prstGeom>
        </p:spPr>
        <p:txBody>
          <a:bodyPr wrap="none">
            <a:spAutoFit/>
          </a:bodyPr>
          <a:lstStyle/>
          <a:p>
            <a:r>
              <a:rPr lang="it-IT" altLang="it-IT" sz="4800" dirty="0">
                <a:solidFill>
                  <a:srgbClr val="000000"/>
                </a:solidFill>
                <a:latin typeface="Mistral" panose="03090702030407020403" pitchFamily="66" charset="0"/>
              </a:rPr>
              <a:t>l</a:t>
            </a:r>
            <a:r>
              <a:rPr lang="it-IT" altLang="it-IT" sz="4800" dirty="0">
                <a:solidFill>
                  <a:srgbClr val="000000"/>
                </a:solidFill>
                <a:latin typeface="Calibri" panose="020F0502020204030204" pitchFamily="34" charset="0"/>
              </a:rPr>
              <a:t> = </a:t>
            </a:r>
            <a:r>
              <a:rPr lang="it-IT" altLang="it-IT" sz="4800" dirty="0" smtClean="0">
                <a:solidFill>
                  <a:srgbClr val="000000"/>
                </a:solidFill>
                <a:latin typeface="Calibri" panose="020F0502020204030204" pitchFamily="34" charset="0"/>
              </a:rPr>
              <a:t>3</a:t>
            </a:r>
            <a:endParaRPr lang="it-IT" sz="4800" dirty="0"/>
          </a:p>
        </p:txBody>
      </p:sp>
      <p:sp>
        <p:nvSpPr>
          <p:cNvPr id="8" name="Text Box 3"/>
          <p:cNvSpPr txBox="1">
            <a:spLocks noChangeArrowheads="1"/>
          </p:cNvSpPr>
          <p:nvPr/>
        </p:nvSpPr>
        <p:spPr bwMode="auto">
          <a:xfrm>
            <a:off x="1115616" y="5314415"/>
            <a:ext cx="2314095" cy="523220"/>
          </a:xfrm>
          <a:prstGeom prst="rect">
            <a:avLst/>
          </a:prstGeom>
          <a:solidFill>
            <a:schemeClr val="bg1"/>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smtClean="0">
                <a:solidFill>
                  <a:srgbClr val="000000"/>
                </a:solidFill>
                <a:latin typeface="Calibri" panose="020F0502020204030204" pitchFamily="34" charset="0"/>
              </a:rPr>
              <a:t>In numero di 5</a:t>
            </a:r>
            <a:endParaRPr lang="it-IT" altLang="it-IT" sz="3600" dirty="0">
              <a:solidFill>
                <a:srgbClr val="000000"/>
              </a:solidFill>
              <a:latin typeface="Calibri" panose="020F0502020204030204" pitchFamily="34" charset="0"/>
            </a:endParaRPr>
          </a:p>
        </p:txBody>
      </p:sp>
      <p:sp>
        <p:nvSpPr>
          <p:cNvPr id="9" name="Text Box 3"/>
          <p:cNvSpPr txBox="1">
            <a:spLocks noChangeArrowheads="1"/>
          </p:cNvSpPr>
          <p:nvPr/>
        </p:nvSpPr>
        <p:spPr bwMode="auto">
          <a:xfrm>
            <a:off x="6079998" y="6122792"/>
            <a:ext cx="2314095" cy="523220"/>
          </a:xfrm>
          <a:prstGeom prst="rect">
            <a:avLst/>
          </a:prstGeom>
          <a:solidFill>
            <a:schemeClr val="bg1"/>
          </a:solidFill>
          <a:ln w="9525">
            <a:solidFill>
              <a:schemeClr val="bg1"/>
            </a:solidFill>
            <a:miter lim="800000"/>
            <a:headEnd/>
            <a:tailEnd/>
          </a:ln>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smtClean="0">
                <a:solidFill>
                  <a:srgbClr val="000000"/>
                </a:solidFill>
                <a:latin typeface="Calibri" panose="020F0502020204030204" pitchFamily="34" charset="0"/>
              </a:rPr>
              <a:t>In numero di 7</a:t>
            </a:r>
            <a:endParaRPr lang="it-IT" altLang="it-IT" sz="3600" dirty="0">
              <a:solidFill>
                <a:srgbClr val="00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ella 1"/>
          <p:cNvGraphicFramePr>
            <a:graphicFrameLocks noGrp="1"/>
          </p:cNvGraphicFramePr>
          <p:nvPr/>
        </p:nvGraphicFramePr>
        <p:xfrm>
          <a:off x="107504" y="836712"/>
          <a:ext cx="9036496" cy="5669280"/>
        </p:xfrm>
        <a:graphic>
          <a:graphicData uri="http://schemas.openxmlformats.org/drawingml/2006/table">
            <a:tbl>
              <a:tblPr firstRow="1" bandRow="1">
                <a:tableStyleId>{5C22544A-7EE6-4342-B048-85BDC9FD1C3A}</a:tableStyleId>
              </a:tblPr>
              <a:tblGrid>
                <a:gridCol w="580693"/>
                <a:gridCol w="508105"/>
                <a:gridCol w="3411561"/>
                <a:gridCol w="1306555"/>
                <a:gridCol w="3229582"/>
              </a:tblGrid>
              <a:tr h="440876">
                <a:tc>
                  <a:txBody>
                    <a:bodyPr/>
                    <a:lstStyle/>
                    <a:p>
                      <a:pPr algn="ctr"/>
                      <a:r>
                        <a:rPr lang="it-IT" sz="2800" dirty="0" smtClean="0">
                          <a:solidFill>
                            <a:schemeClr val="tx1"/>
                          </a:solidFill>
                          <a:latin typeface="Calibri" panose="020F0502020204030204" pitchFamily="34" charset="0"/>
                        </a:rPr>
                        <a:t>n</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Mistral" panose="03090702030407020403" pitchFamily="66" charset="0"/>
                        </a:rPr>
                        <a:t>l</a:t>
                      </a:r>
                      <a:endParaRPr lang="it-IT" sz="2800" dirty="0">
                        <a:solidFill>
                          <a:schemeClr val="tx1"/>
                        </a:solidFill>
                        <a:latin typeface="Mistral" panose="03090702030407020403" pitchFamily="66" charset="0"/>
                      </a:endParaRPr>
                    </a:p>
                  </a:txBody>
                  <a:tcPr/>
                </a:tc>
                <a:tc>
                  <a:txBody>
                    <a:bodyPr/>
                    <a:lstStyle/>
                    <a:p>
                      <a:pPr algn="ctr"/>
                      <a:r>
                        <a:rPr lang="it-IT" sz="2800" dirty="0" smtClean="0">
                          <a:solidFill>
                            <a:schemeClr val="tx1"/>
                          </a:solidFill>
                          <a:latin typeface="Calibri" panose="020F0502020204030204" pitchFamily="34" charset="0"/>
                        </a:rPr>
                        <a:t>m</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orbitali</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Tipo</a:t>
                      </a:r>
                      <a:endParaRPr lang="it-IT" sz="2800" dirty="0">
                        <a:solidFill>
                          <a:schemeClr val="tx1"/>
                        </a:solidFill>
                        <a:latin typeface="Calibri" panose="020F0502020204030204" pitchFamily="34" charset="0"/>
                      </a:endParaRPr>
                    </a:p>
                  </a:txBody>
                  <a:tcPr/>
                </a:tc>
              </a:tr>
              <a:tr h="440876">
                <a:tc>
                  <a:txBody>
                    <a:bodyPr/>
                    <a:lstStyle/>
                    <a:p>
                      <a:pPr algn="ctr"/>
                      <a:r>
                        <a:rPr lang="it-IT" sz="2800" dirty="0" smtClean="0">
                          <a:solidFill>
                            <a:schemeClr val="tx1"/>
                          </a:solidFill>
                          <a:latin typeface="Calibri" panose="020F0502020204030204" pitchFamily="34" charset="0"/>
                        </a:rPr>
                        <a:t>1</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0</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0</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1s</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s</a:t>
                      </a:r>
                      <a:endParaRPr lang="it-IT" sz="2800" dirty="0">
                        <a:solidFill>
                          <a:schemeClr val="tx1"/>
                        </a:solidFill>
                        <a:latin typeface="Calibri" panose="020F0502020204030204" pitchFamily="34" charset="0"/>
                      </a:endParaRPr>
                    </a:p>
                  </a:txBody>
                  <a:tcPr/>
                </a:tc>
              </a:tr>
              <a:tr h="440876">
                <a:tc>
                  <a:txBody>
                    <a:bodyPr/>
                    <a:lstStyle/>
                    <a:p>
                      <a:pPr algn="ctr"/>
                      <a:r>
                        <a:rPr lang="it-IT" sz="2800" dirty="0" smtClean="0">
                          <a:solidFill>
                            <a:schemeClr val="tx1"/>
                          </a:solidFill>
                          <a:latin typeface="Calibri" panose="020F0502020204030204" pitchFamily="34" charset="0"/>
                        </a:rPr>
                        <a:t>2</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0</a:t>
                      </a:r>
                    </a:p>
                    <a:p>
                      <a:pPr algn="ctr"/>
                      <a:r>
                        <a:rPr lang="it-IT" sz="2800" dirty="0" smtClean="0">
                          <a:solidFill>
                            <a:schemeClr val="tx1"/>
                          </a:solidFill>
                          <a:latin typeface="Calibri" panose="020F0502020204030204" pitchFamily="34" charset="0"/>
                        </a:rPr>
                        <a:t>1</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0</a:t>
                      </a:r>
                    </a:p>
                    <a:p>
                      <a:pPr algn="ctr"/>
                      <a:r>
                        <a:rPr lang="it-IT" sz="2800" dirty="0" smtClean="0">
                          <a:solidFill>
                            <a:schemeClr val="tx1"/>
                          </a:solidFill>
                          <a:latin typeface="Calibri" panose="020F0502020204030204" pitchFamily="34" charset="0"/>
                        </a:rPr>
                        <a:t>+1,</a:t>
                      </a:r>
                      <a:r>
                        <a:rPr lang="it-IT" sz="2800" baseline="0" dirty="0" smtClean="0">
                          <a:solidFill>
                            <a:schemeClr val="tx1"/>
                          </a:solidFill>
                          <a:latin typeface="Calibri" panose="020F0502020204030204" pitchFamily="34" charset="0"/>
                        </a:rPr>
                        <a:t> 0, -1</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2s</a:t>
                      </a:r>
                    </a:p>
                    <a:p>
                      <a:pPr algn="ctr"/>
                      <a:r>
                        <a:rPr lang="it-IT" sz="2800" dirty="0" smtClean="0">
                          <a:solidFill>
                            <a:schemeClr val="tx1"/>
                          </a:solidFill>
                          <a:latin typeface="Calibri" panose="020F0502020204030204" pitchFamily="34" charset="0"/>
                        </a:rPr>
                        <a:t>2p</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800" dirty="0" err="1" smtClean="0">
                          <a:solidFill>
                            <a:schemeClr val="tx1"/>
                          </a:solidFill>
                          <a:latin typeface="Calibri" panose="020F0502020204030204" pitchFamily="34" charset="0"/>
                        </a:rPr>
                        <a:t>p</a:t>
                      </a:r>
                      <a:r>
                        <a:rPr lang="it-IT" sz="2800" baseline="-25000" dirty="0" err="1" smtClean="0">
                          <a:solidFill>
                            <a:schemeClr val="tx1"/>
                          </a:solidFill>
                          <a:latin typeface="Calibri" panose="020F0502020204030204" pitchFamily="34" charset="0"/>
                        </a:rPr>
                        <a:t>x</a:t>
                      </a:r>
                      <a:r>
                        <a:rPr lang="it-IT" sz="2800" baseline="0" dirty="0" smtClean="0">
                          <a:solidFill>
                            <a:schemeClr val="tx1"/>
                          </a:solidFill>
                          <a:latin typeface="Calibri" panose="020F0502020204030204" pitchFamily="34" charset="0"/>
                        </a:rPr>
                        <a:t>,</a:t>
                      </a:r>
                      <a:r>
                        <a:rPr lang="it-IT" sz="2800" dirty="0" smtClean="0">
                          <a:solidFill>
                            <a:schemeClr val="tx1"/>
                          </a:solidFill>
                          <a:latin typeface="Calibri" panose="020F0502020204030204" pitchFamily="34" charset="0"/>
                        </a:rPr>
                        <a:t> </a:t>
                      </a:r>
                      <a:r>
                        <a:rPr lang="it-IT" sz="2800" dirty="0" err="1" smtClean="0">
                          <a:solidFill>
                            <a:schemeClr val="tx1"/>
                          </a:solidFill>
                          <a:latin typeface="Calibri" panose="020F0502020204030204" pitchFamily="34" charset="0"/>
                        </a:rPr>
                        <a:t>p</a:t>
                      </a:r>
                      <a:r>
                        <a:rPr lang="it-IT" sz="2800" baseline="-25000" dirty="0" err="1" smtClean="0">
                          <a:solidFill>
                            <a:schemeClr val="tx1"/>
                          </a:solidFill>
                          <a:latin typeface="Calibri" panose="020F0502020204030204" pitchFamily="34" charset="0"/>
                        </a:rPr>
                        <a:t>y</a:t>
                      </a:r>
                      <a:r>
                        <a:rPr lang="it-IT" sz="2800" baseline="0" dirty="0" smtClean="0">
                          <a:solidFill>
                            <a:schemeClr val="tx1"/>
                          </a:solidFill>
                          <a:latin typeface="Calibri" panose="020F0502020204030204" pitchFamily="34" charset="0"/>
                        </a:rPr>
                        <a:t>, </a:t>
                      </a:r>
                      <a:r>
                        <a:rPr lang="it-IT" sz="2800" dirty="0" smtClean="0">
                          <a:solidFill>
                            <a:schemeClr val="tx1"/>
                          </a:solidFill>
                          <a:latin typeface="Calibri" panose="020F0502020204030204" pitchFamily="34" charset="0"/>
                        </a:rPr>
                        <a:t>p</a:t>
                      </a:r>
                      <a:r>
                        <a:rPr lang="it-IT" sz="2800" baseline="-25000" dirty="0" smtClean="0">
                          <a:solidFill>
                            <a:schemeClr val="tx1"/>
                          </a:solidFill>
                          <a:latin typeface="Calibri" panose="020F0502020204030204" pitchFamily="34" charset="0"/>
                        </a:rPr>
                        <a:t>z</a:t>
                      </a:r>
                      <a:endParaRPr lang="it-IT" sz="2800" dirty="0" smtClean="0">
                        <a:solidFill>
                          <a:schemeClr val="tx1"/>
                        </a:solidFill>
                        <a:latin typeface="Calibri" panose="020F0502020204030204" pitchFamily="34" charset="0"/>
                      </a:endParaRPr>
                    </a:p>
                  </a:txBody>
                  <a:tcPr/>
                </a:tc>
              </a:tr>
              <a:tr h="440876">
                <a:tc>
                  <a:txBody>
                    <a:bodyPr/>
                    <a:lstStyle/>
                    <a:p>
                      <a:pPr algn="ctr"/>
                      <a:r>
                        <a:rPr lang="it-IT" sz="2800" dirty="0" smtClean="0">
                          <a:solidFill>
                            <a:schemeClr val="tx1"/>
                          </a:solidFill>
                          <a:latin typeface="Calibri" panose="020F0502020204030204" pitchFamily="34" charset="0"/>
                        </a:rPr>
                        <a:t>3</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0</a:t>
                      </a:r>
                    </a:p>
                    <a:p>
                      <a:pPr algn="ctr"/>
                      <a:r>
                        <a:rPr lang="it-IT" sz="2800" dirty="0" smtClean="0">
                          <a:solidFill>
                            <a:schemeClr val="tx1"/>
                          </a:solidFill>
                          <a:latin typeface="Calibri" panose="020F0502020204030204" pitchFamily="34" charset="0"/>
                        </a:rPr>
                        <a:t>1</a:t>
                      </a:r>
                    </a:p>
                    <a:p>
                      <a:pPr algn="ctr"/>
                      <a:r>
                        <a:rPr lang="it-IT" sz="2800" dirty="0" smtClean="0">
                          <a:solidFill>
                            <a:schemeClr val="tx1"/>
                          </a:solidFill>
                          <a:latin typeface="Calibri" panose="020F0502020204030204" pitchFamily="34" charset="0"/>
                        </a:rPr>
                        <a:t>2</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0</a:t>
                      </a:r>
                    </a:p>
                    <a:p>
                      <a:pPr algn="ctr"/>
                      <a:r>
                        <a:rPr lang="it-IT" sz="2800" dirty="0" smtClean="0">
                          <a:solidFill>
                            <a:schemeClr val="tx1"/>
                          </a:solidFill>
                          <a:latin typeface="Calibri" panose="020F0502020204030204" pitchFamily="34" charset="0"/>
                        </a:rPr>
                        <a:t>+1, 0, -1</a:t>
                      </a:r>
                    </a:p>
                    <a:p>
                      <a:pPr algn="ctr"/>
                      <a:r>
                        <a:rPr lang="it-IT" sz="2800" dirty="0" smtClean="0">
                          <a:solidFill>
                            <a:schemeClr val="tx1"/>
                          </a:solidFill>
                          <a:latin typeface="Calibri" panose="020F0502020204030204" pitchFamily="34" charset="0"/>
                        </a:rPr>
                        <a:t>+2, +1,</a:t>
                      </a:r>
                      <a:r>
                        <a:rPr lang="it-IT" sz="2800" baseline="0" dirty="0" smtClean="0">
                          <a:solidFill>
                            <a:schemeClr val="tx1"/>
                          </a:solidFill>
                          <a:latin typeface="Calibri" panose="020F0502020204030204" pitchFamily="34" charset="0"/>
                        </a:rPr>
                        <a:t> 0, -1, -2</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3s</a:t>
                      </a:r>
                    </a:p>
                    <a:p>
                      <a:pPr algn="ctr"/>
                      <a:r>
                        <a:rPr lang="it-IT" sz="2800" dirty="0" smtClean="0">
                          <a:solidFill>
                            <a:schemeClr val="tx1"/>
                          </a:solidFill>
                          <a:latin typeface="Calibri" panose="020F0502020204030204" pitchFamily="34" charset="0"/>
                        </a:rPr>
                        <a:t>3p</a:t>
                      </a:r>
                    </a:p>
                    <a:p>
                      <a:pPr algn="ctr"/>
                      <a:r>
                        <a:rPr lang="it-IT" sz="2800" dirty="0" smtClean="0">
                          <a:solidFill>
                            <a:schemeClr val="tx1"/>
                          </a:solidFill>
                          <a:latin typeface="Calibri" panose="020F0502020204030204" pitchFamily="34" charset="0"/>
                        </a:rPr>
                        <a:t>3d</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800" dirty="0" err="1" smtClean="0">
                          <a:solidFill>
                            <a:schemeClr val="tx1"/>
                          </a:solidFill>
                          <a:latin typeface="Calibri" panose="020F0502020204030204" pitchFamily="34" charset="0"/>
                        </a:rPr>
                        <a:t>p</a:t>
                      </a:r>
                      <a:r>
                        <a:rPr lang="it-IT" sz="2800" baseline="-25000" dirty="0" err="1" smtClean="0">
                          <a:solidFill>
                            <a:schemeClr val="tx1"/>
                          </a:solidFill>
                          <a:latin typeface="Calibri" panose="020F0502020204030204" pitchFamily="34" charset="0"/>
                        </a:rPr>
                        <a:t>x</a:t>
                      </a:r>
                      <a:r>
                        <a:rPr lang="it-IT" sz="2800" baseline="0" dirty="0" smtClean="0">
                          <a:solidFill>
                            <a:schemeClr val="tx1"/>
                          </a:solidFill>
                          <a:latin typeface="Calibri" panose="020F0502020204030204" pitchFamily="34" charset="0"/>
                        </a:rPr>
                        <a:t>,</a:t>
                      </a:r>
                      <a:r>
                        <a:rPr lang="it-IT" sz="2800" dirty="0" smtClean="0">
                          <a:solidFill>
                            <a:schemeClr val="tx1"/>
                          </a:solidFill>
                          <a:latin typeface="Calibri" panose="020F0502020204030204" pitchFamily="34" charset="0"/>
                        </a:rPr>
                        <a:t> </a:t>
                      </a:r>
                      <a:r>
                        <a:rPr lang="it-IT" sz="2800" dirty="0" err="1" smtClean="0">
                          <a:solidFill>
                            <a:schemeClr val="tx1"/>
                          </a:solidFill>
                          <a:latin typeface="Calibri" panose="020F0502020204030204" pitchFamily="34" charset="0"/>
                        </a:rPr>
                        <a:t>p</a:t>
                      </a:r>
                      <a:r>
                        <a:rPr lang="it-IT" sz="2800" baseline="-25000" dirty="0" err="1" smtClean="0">
                          <a:solidFill>
                            <a:schemeClr val="tx1"/>
                          </a:solidFill>
                          <a:latin typeface="Calibri" panose="020F0502020204030204" pitchFamily="34" charset="0"/>
                        </a:rPr>
                        <a:t>y</a:t>
                      </a:r>
                      <a:r>
                        <a:rPr lang="it-IT" sz="2800" baseline="0" dirty="0" smtClean="0">
                          <a:solidFill>
                            <a:schemeClr val="tx1"/>
                          </a:solidFill>
                          <a:latin typeface="Calibri" panose="020F0502020204030204" pitchFamily="34" charset="0"/>
                        </a:rPr>
                        <a:t>, </a:t>
                      </a:r>
                      <a:r>
                        <a:rPr lang="it-IT" sz="2800" dirty="0" smtClean="0">
                          <a:solidFill>
                            <a:schemeClr val="tx1"/>
                          </a:solidFill>
                          <a:latin typeface="Calibri" panose="020F0502020204030204" pitchFamily="34" charset="0"/>
                        </a:rPr>
                        <a:t>p</a:t>
                      </a:r>
                      <a:r>
                        <a:rPr lang="it-IT" sz="2800" baseline="-25000" dirty="0" smtClean="0">
                          <a:solidFill>
                            <a:schemeClr val="tx1"/>
                          </a:solidFill>
                          <a:latin typeface="Calibri" panose="020F0502020204030204" pitchFamily="34" charset="0"/>
                        </a:rPr>
                        <a:t>z</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800" dirty="0" smtClean="0">
                          <a:solidFill>
                            <a:schemeClr val="tx1"/>
                          </a:solidFill>
                          <a:latin typeface="Calibri" panose="020F0502020204030204" pitchFamily="34" charset="0"/>
                        </a:rPr>
                        <a:t>d</a:t>
                      </a:r>
                      <a:r>
                        <a:rPr lang="it-IT" sz="2800" baseline="-25000" dirty="0" smtClean="0">
                          <a:solidFill>
                            <a:schemeClr val="tx1"/>
                          </a:solidFill>
                          <a:latin typeface="Calibri" panose="020F0502020204030204" pitchFamily="34" charset="0"/>
                        </a:rPr>
                        <a:t>x</a:t>
                      </a:r>
                      <a:r>
                        <a:rPr lang="it-IT" sz="1600" baseline="0" dirty="0" smtClean="0">
                          <a:solidFill>
                            <a:schemeClr val="tx1"/>
                          </a:solidFill>
                          <a:latin typeface="Calibri" panose="020F0502020204030204" pitchFamily="34" charset="0"/>
                        </a:rPr>
                        <a:t>2</a:t>
                      </a:r>
                      <a:r>
                        <a:rPr lang="it-IT" sz="2800" baseline="-25000" dirty="0" smtClean="0">
                          <a:solidFill>
                            <a:schemeClr val="tx1"/>
                          </a:solidFill>
                          <a:latin typeface="Calibri" panose="020F0502020204030204" pitchFamily="34" charset="0"/>
                        </a:rPr>
                        <a:t>-y</a:t>
                      </a:r>
                      <a:r>
                        <a:rPr lang="it-IT" sz="1600" baseline="0" dirty="0" smtClean="0">
                          <a:solidFill>
                            <a:schemeClr val="tx1"/>
                          </a:solidFill>
                          <a:latin typeface="Calibri" panose="020F0502020204030204" pitchFamily="34" charset="0"/>
                        </a:rPr>
                        <a:t>2</a:t>
                      </a:r>
                      <a:r>
                        <a:rPr lang="it-IT" sz="2800" baseline="0" dirty="0" smtClean="0">
                          <a:solidFill>
                            <a:schemeClr val="tx1"/>
                          </a:solidFill>
                          <a:latin typeface="Calibri" panose="020F0502020204030204" pitchFamily="34" charset="0"/>
                        </a:rPr>
                        <a:t>,</a:t>
                      </a:r>
                      <a:r>
                        <a:rPr lang="it-IT" sz="2800" dirty="0" smtClean="0">
                          <a:solidFill>
                            <a:schemeClr val="tx1"/>
                          </a:solidFill>
                          <a:latin typeface="Calibri" panose="020F0502020204030204" pitchFamily="34" charset="0"/>
                        </a:rPr>
                        <a:t> d</a:t>
                      </a:r>
                      <a:r>
                        <a:rPr lang="it-IT" sz="2800" baseline="-25000" dirty="0" smtClean="0">
                          <a:solidFill>
                            <a:schemeClr val="tx1"/>
                          </a:solidFill>
                          <a:latin typeface="Calibri" panose="020F0502020204030204" pitchFamily="34" charset="0"/>
                        </a:rPr>
                        <a:t>z</a:t>
                      </a:r>
                      <a:r>
                        <a:rPr lang="it-IT" sz="1600" baseline="0" dirty="0" smtClean="0">
                          <a:solidFill>
                            <a:schemeClr val="tx1"/>
                          </a:solidFill>
                          <a:latin typeface="Calibri" panose="020F0502020204030204" pitchFamily="34" charset="0"/>
                        </a:rPr>
                        <a:t>2</a:t>
                      </a:r>
                      <a:r>
                        <a:rPr lang="it-IT" sz="2800" baseline="0" dirty="0" smtClean="0">
                          <a:solidFill>
                            <a:schemeClr val="tx1"/>
                          </a:solidFill>
                          <a:latin typeface="Calibri" panose="020F0502020204030204" pitchFamily="34" charset="0"/>
                        </a:rPr>
                        <a:t>, </a:t>
                      </a:r>
                      <a:r>
                        <a:rPr lang="it-IT" sz="2800" baseline="0" dirty="0" err="1" smtClean="0">
                          <a:solidFill>
                            <a:schemeClr val="tx1"/>
                          </a:solidFill>
                          <a:latin typeface="Calibri" panose="020F0502020204030204" pitchFamily="34" charset="0"/>
                        </a:rPr>
                        <a:t>d</a:t>
                      </a:r>
                      <a:r>
                        <a:rPr lang="it-IT" sz="2800" baseline="-25000" dirty="0" err="1" smtClean="0">
                          <a:solidFill>
                            <a:schemeClr val="tx1"/>
                          </a:solidFill>
                          <a:latin typeface="Calibri" panose="020F0502020204030204" pitchFamily="34" charset="0"/>
                        </a:rPr>
                        <a:t>xy</a:t>
                      </a:r>
                      <a:r>
                        <a:rPr lang="it-IT" sz="2800" baseline="0" dirty="0" smtClean="0">
                          <a:solidFill>
                            <a:schemeClr val="tx1"/>
                          </a:solidFill>
                          <a:latin typeface="Calibri" panose="020F0502020204030204" pitchFamily="34" charset="0"/>
                        </a:rPr>
                        <a:t>, </a:t>
                      </a:r>
                      <a:r>
                        <a:rPr lang="it-IT" sz="2800" baseline="0" dirty="0" err="1" smtClean="0">
                          <a:solidFill>
                            <a:schemeClr val="tx1"/>
                          </a:solidFill>
                          <a:latin typeface="Calibri" panose="020F0502020204030204" pitchFamily="34" charset="0"/>
                        </a:rPr>
                        <a:t>d</a:t>
                      </a:r>
                      <a:r>
                        <a:rPr lang="it-IT" sz="2800" baseline="-25000" dirty="0" err="1" smtClean="0">
                          <a:solidFill>
                            <a:schemeClr val="tx1"/>
                          </a:solidFill>
                          <a:latin typeface="Calibri" panose="020F0502020204030204" pitchFamily="34" charset="0"/>
                        </a:rPr>
                        <a:t>xz</a:t>
                      </a:r>
                      <a:r>
                        <a:rPr lang="it-IT" sz="2800" baseline="0" dirty="0" smtClean="0">
                          <a:solidFill>
                            <a:schemeClr val="tx1"/>
                          </a:solidFill>
                          <a:latin typeface="Calibri" panose="020F0502020204030204" pitchFamily="34" charset="0"/>
                        </a:rPr>
                        <a:t>, </a:t>
                      </a:r>
                      <a:r>
                        <a:rPr lang="it-IT" sz="2800" baseline="0" dirty="0" err="1" smtClean="0">
                          <a:solidFill>
                            <a:schemeClr val="tx1"/>
                          </a:solidFill>
                          <a:latin typeface="Calibri" panose="020F0502020204030204" pitchFamily="34" charset="0"/>
                        </a:rPr>
                        <a:t>d</a:t>
                      </a:r>
                      <a:r>
                        <a:rPr lang="it-IT" sz="2800" baseline="-25000" dirty="0" err="1" smtClean="0">
                          <a:solidFill>
                            <a:schemeClr val="tx1"/>
                          </a:solidFill>
                          <a:latin typeface="Calibri" panose="020F0502020204030204" pitchFamily="34" charset="0"/>
                        </a:rPr>
                        <a:t>yz</a:t>
                      </a:r>
                      <a:endParaRPr lang="it-IT" sz="2800" baseline="-25000" dirty="0" smtClean="0">
                        <a:solidFill>
                          <a:schemeClr val="tx1"/>
                        </a:solidFill>
                        <a:latin typeface="Calibri" panose="020F0502020204030204" pitchFamily="34" charset="0"/>
                      </a:endParaRPr>
                    </a:p>
                  </a:txBody>
                  <a:tcPr/>
                </a:tc>
              </a:tr>
              <a:tr h="440876">
                <a:tc>
                  <a:txBody>
                    <a:bodyPr/>
                    <a:lstStyle/>
                    <a:p>
                      <a:pPr algn="ctr"/>
                      <a:r>
                        <a:rPr lang="it-IT" sz="2800" dirty="0" smtClean="0">
                          <a:solidFill>
                            <a:schemeClr val="tx1"/>
                          </a:solidFill>
                          <a:latin typeface="Calibri" panose="020F0502020204030204" pitchFamily="34" charset="0"/>
                        </a:rPr>
                        <a:t>4</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0</a:t>
                      </a:r>
                    </a:p>
                    <a:p>
                      <a:pPr algn="ctr"/>
                      <a:r>
                        <a:rPr lang="it-IT" sz="2800" dirty="0" smtClean="0">
                          <a:solidFill>
                            <a:schemeClr val="tx1"/>
                          </a:solidFill>
                          <a:latin typeface="Calibri" panose="020F0502020204030204" pitchFamily="34" charset="0"/>
                        </a:rPr>
                        <a:t>1</a:t>
                      </a:r>
                    </a:p>
                    <a:p>
                      <a:pPr algn="ctr"/>
                      <a:r>
                        <a:rPr lang="it-IT" sz="2800" dirty="0" smtClean="0">
                          <a:solidFill>
                            <a:schemeClr val="tx1"/>
                          </a:solidFill>
                          <a:latin typeface="Calibri" panose="020F0502020204030204" pitchFamily="34" charset="0"/>
                        </a:rPr>
                        <a:t>2</a:t>
                      </a:r>
                    </a:p>
                    <a:p>
                      <a:pPr algn="ctr"/>
                      <a:r>
                        <a:rPr lang="it-IT" sz="2800" dirty="0" smtClean="0">
                          <a:solidFill>
                            <a:schemeClr val="tx1"/>
                          </a:solidFill>
                          <a:latin typeface="Calibri" panose="020F0502020204030204" pitchFamily="34" charset="0"/>
                        </a:rPr>
                        <a:t>3</a:t>
                      </a:r>
                    </a:p>
                  </a:txBody>
                  <a:tcPr/>
                </a:tc>
                <a:tc>
                  <a:txBody>
                    <a:bodyPr/>
                    <a:lstStyle/>
                    <a:p>
                      <a:pPr algn="ctr"/>
                      <a:r>
                        <a:rPr lang="it-IT" sz="2800" dirty="0" smtClean="0">
                          <a:solidFill>
                            <a:schemeClr val="tx1"/>
                          </a:solidFill>
                          <a:latin typeface="Calibri" panose="020F0502020204030204" pitchFamily="34" charset="0"/>
                        </a:rPr>
                        <a:t>0</a:t>
                      </a:r>
                    </a:p>
                    <a:p>
                      <a:pPr algn="ctr"/>
                      <a:r>
                        <a:rPr lang="it-IT" sz="2800" dirty="0" smtClean="0">
                          <a:solidFill>
                            <a:schemeClr val="tx1"/>
                          </a:solidFill>
                          <a:latin typeface="Calibri" panose="020F0502020204030204" pitchFamily="34" charset="0"/>
                        </a:rPr>
                        <a:t>+1, 0, -1</a:t>
                      </a:r>
                    </a:p>
                    <a:p>
                      <a:pPr algn="ctr"/>
                      <a:r>
                        <a:rPr lang="it-IT" sz="2800" dirty="0" smtClean="0">
                          <a:solidFill>
                            <a:schemeClr val="tx1"/>
                          </a:solidFill>
                          <a:latin typeface="Calibri" panose="020F0502020204030204" pitchFamily="34" charset="0"/>
                        </a:rPr>
                        <a:t>+2, +1,</a:t>
                      </a:r>
                      <a:r>
                        <a:rPr lang="it-IT" sz="2800" baseline="0" dirty="0" smtClean="0">
                          <a:solidFill>
                            <a:schemeClr val="tx1"/>
                          </a:solidFill>
                          <a:latin typeface="Calibri" panose="020F0502020204030204" pitchFamily="34" charset="0"/>
                        </a:rPr>
                        <a:t> 0, -1, -2</a:t>
                      </a:r>
                    </a:p>
                    <a:p>
                      <a:pPr algn="ctr"/>
                      <a:r>
                        <a:rPr lang="it-IT" sz="2800" baseline="0" dirty="0" smtClean="0">
                          <a:solidFill>
                            <a:schemeClr val="tx1"/>
                          </a:solidFill>
                          <a:latin typeface="Calibri" panose="020F0502020204030204" pitchFamily="34" charset="0"/>
                        </a:rPr>
                        <a:t>+3, +2, +1, 0, -1, -2, -3</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4s</a:t>
                      </a:r>
                    </a:p>
                    <a:p>
                      <a:pPr algn="ctr"/>
                      <a:r>
                        <a:rPr lang="it-IT" sz="2800" dirty="0" smtClean="0">
                          <a:solidFill>
                            <a:schemeClr val="tx1"/>
                          </a:solidFill>
                          <a:latin typeface="Calibri" panose="020F0502020204030204" pitchFamily="34" charset="0"/>
                        </a:rPr>
                        <a:t>4p</a:t>
                      </a:r>
                    </a:p>
                    <a:p>
                      <a:pPr algn="ctr"/>
                      <a:r>
                        <a:rPr lang="it-IT" sz="2800" dirty="0" smtClean="0">
                          <a:solidFill>
                            <a:schemeClr val="tx1"/>
                          </a:solidFill>
                          <a:latin typeface="Calibri" panose="020F0502020204030204" pitchFamily="34" charset="0"/>
                        </a:rPr>
                        <a:t>4d</a:t>
                      </a:r>
                    </a:p>
                    <a:p>
                      <a:pPr algn="ctr"/>
                      <a:r>
                        <a:rPr lang="it-IT" sz="2800" dirty="0" smtClean="0">
                          <a:solidFill>
                            <a:schemeClr val="tx1"/>
                          </a:solidFill>
                          <a:latin typeface="Calibri" panose="020F0502020204030204" pitchFamily="34" charset="0"/>
                        </a:rPr>
                        <a:t>4f</a:t>
                      </a:r>
                      <a:endParaRPr lang="it-IT" sz="2800" dirty="0">
                        <a:solidFill>
                          <a:schemeClr val="tx1"/>
                        </a:solidFill>
                        <a:latin typeface="Calibri" panose="020F0502020204030204" pitchFamily="34" charset="0"/>
                      </a:endParaRPr>
                    </a:p>
                  </a:txBody>
                  <a:tcPr/>
                </a:tc>
                <a:tc>
                  <a:txBody>
                    <a:bodyPr/>
                    <a:lstStyle/>
                    <a:p>
                      <a:pPr algn="ctr"/>
                      <a:r>
                        <a:rPr lang="it-IT" sz="2800" dirty="0" smtClean="0">
                          <a:solidFill>
                            <a:schemeClr val="tx1"/>
                          </a:solidFill>
                          <a:latin typeface="Calibri" panose="020F0502020204030204" pitchFamily="34" charset="0"/>
                        </a:rPr>
                        <a:t>s</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800" dirty="0" err="1" smtClean="0">
                          <a:solidFill>
                            <a:schemeClr val="tx1"/>
                          </a:solidFill>
                          <a:latin typeface="Calibri" panose="020F0502020204030204" pitchFamily="34" charset="0"/>
                        </a:rPr>
                        <a:t>p</a:t>
                      </a:r>
                      <a:r>
                        <a:rPr lang="it-IT" sz="2800" baseline="-25000" dirty="0" err="1" smtClean="0">
                          <a:solidFill>
                            <a:schemeClr val="tx1"/>
                          </a:solidFill>
                          <a:latin typeface="Calibri" panose="020F0502020204030204" pitchFamily="34" charset="0"/>
                        </a:rPr>
                        <a:t>x</a:t>
                      </a:r>
                      <a:r>
                        <a:rPr lang="it-IT" sz="2800" baseline="0" dirty="0" smtClean="0">
                          <a:solidFill>
                            <a:schemeClr val="tx1"/>
                          </a:solidFill>
                          <a:latin typeface="Calibri" panose="020F0502020204030204" pitchFamily="34" charset="0"/>
                        </a:rPr>
                        <a:t>,</a:t>
                      </a:r>
                      <a:r>
                        <a:rPr lang="it-IT" sz="2800" dirty="0" smtClean="0">
                          <a:solidFill>
                            <a:schemeClr val="tx1"/>
                          </a:solidFill>
                          <a:latin typeface="Calibri" panose="020F0502020204030204" pitchFamily="34" charset="0"/>
                        </a:rPr>
                        <a:t> </a:t>
                      </a:r>
                      <a:r>
                        <a:rPr lang="it-IT" sz="2800" dirty="0" err="1" smtClean="0">
                          <a:solidFill>
                            <a:schemeClr val="tx1"/>
                          </a:solidFill>
                          <a:latin typeface="Calibri" panose="020F0502020204030204" pitchFamily="34" charset="0"/>
                        </a:rPr>
                        <a:t>p</a:t>
                      </a:r>
                      <a:r>
                        <a:rPr lang="it-IT" sz="2800" baseline="-25000" dirty="0" err="1" smtClean="0">
                          <a:solidFill>
                            <a:schemeClr val="tx1"/>
                          </a:solidFill>
                          <a:latin typeface="Calibri" panose="020F0502020204030204" pitchFamily="34" charset="0"/>
                        </a:rPr>
                        <a:t>y</a:t>
                      </a:r>
                      <a:r>
                        <a:rPr lang="it-IT" sz="2800" baseline="0" dirty="0" smtClean="0">
                          <a:solidFill>
                            <a:schemeClr val="tx1"/>
                          </a:solidFill>
                          <a:latin typeface="Calibri" panose="020F0502020204030204" pitchFamily="34" charset="0"/>
                        </a:rPr>
                        <a:t>, </a:t>
                      </a:r>
                      <a:r>
                        <a:rPr lang="it-IT" sz="2800" dirty="0" smtClean="0">
                          <a:solidFill>
                            <a:schemeClr val="tx1"/>
                          </a:solidFill>
                          <a:latin typeface="Calibri" panose="020F0502020204030204" pitchFamily="34" charset="0"/>
                        </a:rPr>
                        <a:t>p</a:t>
                      </a:r>
                      <a:r>
                        <a:rPr lang="it-IT" sz="2800" baseline="-25000" dirty="0" smtClean="0">
                          <a:solidFill>
                            <a:schemeClr val="tx1"/>
                          </a:solidFill>
                          <a:latin typeface="Calibri" panose="020F0502020204030204" pitchFamily="34" charset="0"/>
                        </a:rPr>
                        <a:t>z</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800" dirty="0" smtClean="0">
                          <a:solidFill>
                            <a:schemeClr val="tx1"/>
                          </a:solidFill>
                          <a:latin typeface="Calibri" panose="020F0502020204030204" pitchFamily="34" charset="0"/>
                        </a:rPr>
                        <a:t>d</a:t>
                      </a:r>
                      <a:r>
                        <a:rPr lang="it-IT" sz="2800" baseline="-25000" dirty="0" smtClean="0">
                          <a:solidFill>
                            <a:schemeClr val="tx1"/>
                          </a:solidFill>
                          <a:latin typeface="Calibri" panose="020F0502020204030204" pitchFamily="34" charset="0"/>
                        </a:rPr>
                        <a:t>x</a:t>
                      </a:r>
                      <a:r>
                        <a:rPr lang="it-IT" sz="1600" baseline="0" dirty="0" smtClean="0">
                          <a:solidFill>
                            <a:schemeClr val="tx1"/>
                          </a:solidFill>
                          <a:latin typeface="Calibri" panose="020F0502020204030204" pitchFamily="34" charset="0"/>
                        </a:rPr>
                        <a:t>2</a:t>
                      </a:r>
                      <a:r>
                        <a:rPr lang="it-IT" sz="2800" baseline="-25000" dirty="0" smtClean="0">
                          <a:solidFill>
                            <a:schemeClr val="tx1"/>
                          </a:solidFill>
                          <a:latin typeface="Calibri" panose="020F0502020204030204" pitchFamily="34" charset="0"/>
                        </a:rPr>
                        <a:t>-y</a:t>
                      </a:r>
                      <a:r>
                        <a:rPr lang="it-IT" sz="1600" baseline="0" dirty="0" smtClean="0">
                          <a:solidFill>
                            <a:schemeClr val="tx1"/>
                          </a:solidFill>
                          <a:latin typeface="Calibri" panose="020F0502020204030204" pitchFamily="34" charset="0"/>
                        </a:rPr>
                        <a:t>2</a:t>
                      </a:r>
                      <a:r>
                        <a:rPr lang="it-IT" sz="2800" baseline="0" dirty="0" smtClean="0">
                          <a:solidFill>
                            <a:schemeClr val="tx1"/>
                          </a:solidFill>
                          <a:latin typeface="Calibri" panose="020F0502020204030204" pitchFamily="34" charset="0"/>
                        </a:rPr>
                        <a:t>,</a:t>
                      </a:r>
                      <a:r>
                        <a:rPr lang="it-IT" sz="2800" dirty="0" smtClean="0">
                          <a:solidFill>
                            <a:schemeClr val="tx1"/>
                          </a:solidFill>
                          <a:latin typeface="Calibri" panose="020F0502020204030204" pitchFamily="34" charset="0"/>
                        </a:rPr>
                        <a:t> d</a:t>
                      </a:r>
                      <a:r>
                        <a:rPr lang="it-IT" sz="2800" baseline="-25000" dirty="0" smtClean="0">
                          <a:solidFill>
                            <a:schemeClr val="tx1"/>
                          </a:solidFill>
                          <a:latin typeface="Calibri" panose="020F0502020204030204" pitchFamily="34" charset="0"/>
                        </a:rPr>
                        <a:t>z</a:t>
                      </a:r>
                      <a:r>
                        <a:rPr lang="it-IT" sz="1600" baseline="0" dirty="0" smtClean="0">
                          <a:solidFill>
                            <a:schemeClr val="tx1"/>
                          </a:solidFill>
                          <a:latin typeface="Calibri" panose="020F0502020204030204" pitchFamily="34" charset="0"/>
                        </a:rPr>
                        <a:t>2</a:t>
                      </a:r>
                      <a:r>
                        <a:rPr lang="it-IT" sz="2800" baseline="0" dirty="0" smtClean="0">
                          <a:solidFill>
                            <a:schemeClr val="tx1"/>
                          </a:solidFill>
                          <a:latin typeface="Calibri" panose="020F0502020204030204" pitchFamily="34" charset="0"/>
                        </a:rPr>
                        <a:t>, </a:t>
                      </a:r>
                      <a:r>
                        <a:rPr lang="it-IT" sz="2800" baseline="0" dirty="0" err="1" smtClean="0">
                          <a:solidFill>
                            <a:schemeClr val="tx1"/>
                          </a:solidFill>
                          <a:latin typeface="Calibri" panose="020F0502020204030204" pitchFamily="34" charset="0"/>
                        </a:rPr>
                        <a:t>d</a:t>
                      </a:r>
                      <a:r>
                        <a:rPr lang="it-IT" sz="2800" baseline="-25000" dirty="0" err="1" smtClean="0">
                          <a:solidFill>
                            <a:schemeClr val="tx1"/>
                          </a:solidFill>
                          <a:latin typeface="Calibri" panose="020F0502020204030204" pitchFamily="34" charset="0"/>
                        </a:rPr>
                        <a:t>xy</a:t>
                      </a:r>
                      <a:r>
                        <a:rPr lang="it-IT" sz="2800" baseline="0" dirty="0" smtClean="0">
                          <a:solidFill>
                            <a:schemeClr val="tx1"/>
                          </a:solidFill>
                          <a:latin typeface="Calibri" panose="020F0502020204030204" pitchFamily="34" charset="0"/>
                        </a:rPr>
                        <a:t>, </a:t>
                      </a:r>
                      <a:r>
                        <a:rPr lang="it-IT" sz="2800" baseline="0" dirty="0" err="1" smtClean="0">
                          <a:solidFill>
                            <a:schemeClr val="tx1"/>
                          </a:solidFill>
                          <a:latin typeface="Calibri" panose="020F0502020204030204" pitchFamily="34" charset="0"/>
                        </a:rPr>
                        <a:t>d</a:t>
                      </a:r>
                      <a:r>
                        <a:rPr lang="it-IT" sz="2800" baseline="-25000" dirty="0" err="1" smtClean="0">
                          <a:solidFill>
                            <a:schemeClr val="tx1"/>
                          </a:solidFill>
                          <a:latin typeface="Calibri" panose="020F0502020204030204" pitchFamily="34" charset="0"/>
                        </a:rPr>
                        <a:t>xz</a:t>
                      </a:r>
                      <a:r>
                        <a:rPr lang="it-IT" sz="2800" baseline="0" dirty="0" smtClean="0">
                          <a:solidFill>
                            <a:schemeClr val="tx1"/>
                          </a:solidFill>
                          <a:latin typeface="Calibri" panose="020F0502020204030204" pitchFamily="34" charset="0"/>
                        </a:rPr>
                        <a:t>, </a:t>
                      </a:r>
                      <a:r>
                        <a:rPr lang="it-IT" sz="2800" baseline="0" dirty="0" err="1" smtClean="0">
                          <a:solidFill>
                            <a:schemeClr val="tx1"/>
                          </a:solidFill>
                          <a:latin typeface="Calibri" panose="020F0502020204030204" pitchFamily="34" charset="0"/>
                        </a:rPr>
                        <a:t>d</a:t>
                      </a:r>
                      <a:r>
                        <a:rPr lang="it-IT" sz="2800" baseline="-25000" dirty="0" err="1" smtClean="0">
                          <a:solidFill>
                            <a:schemeClr val="tx1"/>
                          </a:solidFill>
                          <a:latin typeface="Calibri" panose="020F0502020204030204" pitchFamily="34" charset="0"/>
                        </a:rPr>
                        <a:t>yz</a:t>
                      </a:r>
                      <a:endParaRPr lang="it-IT" sz="2800" baseline="-25000" dirty="0" smtClean="0">
                        <a:solidFill>
                          <a:schemeClr val="tx1"/>
                        </a:solidFill>
                        <a:latin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it-IT" sz="2800" dirty="0" smtClean="0">
                          <a:solidFill>
                            <a:schemeClr val="tx1"/>
                          </a:solidFill>
                          <a:latin typeface="Calibri" panose="020F0502020204030204" pitchFamily="34" charset="0"/>
                        </a:rPr>
                        <a:t>f</a:t>
                      </a:r>
                      <a:r>
                        <a:rPr lang="it-IT" sz="2800" baseline="-25000" dirty="0" smtClean="0">
                          <a:solidFill>
                            <a:schemeClr val="tx1"/>
                          </a:solidFill>
                          <a:latin typeface="Calibri" panose="020F0502020204030204" pitchFamily="34" charset="0"/>
                        </a:rPr>
                        <a:t>x</a:t>
                      </a:r>
                      <a:r>
                        <a:rPr lang="it-IT" sz="1600" baseline="0" dirty="0" smtClean="0">
                          <a:solidFill>
                            <a:schemeClr val="tx1"/>
                          </a:solidFill>
                          <a:latin typeface="Calibri" panose="020F0502020204030204" pitchFamily="34" charset="0"/>
                        </a:rPr>
                        <a:t>3</a:t>
                      </a:r>
                      <a:r>
                        <a:rPr lang="it-IT" sz="2800" baseline="0" dirty="0" smtClean="0">
                          <a:solidFill>
                            <a:schemeClr val="tx1"/>
                          </a:solidFill>
                          <a:latin typeface="Calibri" panose="020F0502020204030204" pitchFamily="34" charset="0"/>
                        </a:rPr>
                        <a:t>,</a:t>
                      </a:r>
                      <a:r>
                        <a:rPr lang="it-IT" sz="2800" dirty="0" smtClean="0">
                          <a:solidFill>
                            <a:schemeClr val="tx1"/>
                          </a:solidFill>
                          <a:latin typeface="Calibri" panose="020F0502020204030204" pitchFamily="34" charset="0"/>
                        </a:rPr>
                        <a:t> f</a:t>
                      </a:r>
                      <a:r>
                        <a:rPr lang="it-IT" sz="2800" baseline="-25000" dirty="0" smtClean="0">
                          <a:solidFill>
                            <a:schemeClr val="tx1"/>
                          </a:solidFill>
                          <a:latin typeface="Calibri" panose="020F0502020204030204" pitchFamily="34" charset="0"/>
                        </a:rPr>
                        <a:t>y</a:t>
                      </a:r>
                      <a:r>
                        <a:rPr lang="it-IT" sz="1600" baseline="0" dirty="0" smtClean="0">
                          <a:solidFill>
                            <a:schemeClr val="tx1"/>
                          </a:solidFill>
                          <a:latin typeface="Calibri" panose="020F0502020204030204" pitchFamily="34" charset="0"/>
                        </a:rPr>
                        <a:t>3</a:t>
                      </a:r>
                      <a:r>
                        <a:rPr lang="it-IT" sz="2800" baseline="-25000" dirty="0" smtClean="0">
                          <a:solidFill>
                            <a:schemeClr val="tx1"/>
                          </a:solidFill>
                          <a:latin typeface="Calibri" panose="020F0502020204030204" pitchFamily="34" charset="0"/>
                        </a:rPr>
                        <a:t>-3x</a:t>
                      </a:r>
                      <a:r>
                        <a:rPr lang="it-IT" sz="1600" baseline="0" dirty="0" smtClean="0">
                          <a:solidFill>
                            <a:schemeClr val="tx1"/>
                          </a:solidFill>
                          <a:latin typeface="Calibri" panose="020F0502020204030204" pitchFamily="34" charset="0"/>
                        </a:rPr>
                        <a:t>2</a:t>
                      </a:r>
                      <a:r>
                        <a:rPr lang="it-IT" sz="2800" baseline="-25000" dirty="0" smtClean="0">
                          <a:solidFill>
                            <a:schemeClr val="tx1"/>
                          </a:solidFill>
                          <a:latin typeface="Calibri" panose="020F0502020204030204" pitchFamily="34" charset="0"/>
                        </a:rPr>
                        <a:t>y</a:t>
                      </a:r>
                      <a:r>
                        <a:rPr lang="it-IT" sz="2800" baseline="0" dirty="0" smtClean="0">
                          <a:solidFill>
                            <a:schemeClr val="tx1"/>
                          </a:solidFill>
                          <a:latin typeface="Calibri" panose="020F0502020204030204" pitchFamily="34" charset="0"/>
                        </a:rPr>
                        <a:t>,  ….</a:t>
                      </a:r>
                      <a:endParaRPr lang="it-IT" sz="2800" dirty="0">
                        <a:solidFill>
                          <a:schemeClr val="tx1"/>
                        </a:solidFill>
                        <a:latin typeface="Calibri" panose="020F0502020204030204" pitchFamily="34" charset="0"/>
                      </a:endParaRPr>
                    </a:p>
                  </a:txBody>
                  <a:tcPr/>
                </a:tc>
              </a:tr>
              <a:tr h="440876">
                <a:tc>
                  <a:txBody>
                    <a:bodyPr/>
                    <a:lstStyle/>
                    <a:p>
                      <a:pPr algn="ctr"/>
                      <a:r>
                        <a:rPr lang="it-IT" sz="2400" dirty="0" err="1" smtClean="0">
                          <a:solidFill>
                            <a:schemeClr val="tx1"/>
                          </a:solidFill>
                          <a:latin typeface="Calibri" panose="020F0502020204030204" pitchFamily="34" charset="0"/>
                        </a:rPr>
                        <a:t>etc</a:t>
                      </a:r>
                      <a:endParaRPr lang="it-IT" sz="2400" dirty="0">
                        <a:solidFill>
                          <a:schemeClr val="tx1"/>
                        </a:solidFill>
                        <a:latin typeface="Calibri" panose="020F0502020204030204" pitchFamily="34" charset="0"/>
                      </a:endParaRPr>
                    </a:p>
                  </a:txBody>
                  <a:tcPr/>
                </a:tc>
                <a:tc>
                  <a:txBody>
                    <a:bodyPr/>
                    <a:lstStyle/>
                    <a:p>
                      <a:pPr algn="ctr"/>
                      <a:endParaRPr lang="it-IT" sz="2800" dirty="0">
                        <a:solidFill>
                          <a:schemeClr val="tx1"/>
                        </a:solidFill>
                        <a:latin typeface="Calibri" panose="020F0502020204030204" pitchFamily="34" charset="0"/>
                      </a:endParaRPr>
                    </a:p>
                  </a:txBody>
                  <a:tcPr/>
                </a:tc>
                <a:tc>
                  <a:txBody>
                    <a:bodyPr/>
                    <a:lstStyle/>
                    <a:p>
                      <a:pPr algn="ctr"/>
                      <a:endParaRPr lang="it-IT" sz="2800" dirty="0">
                        <a:solidFill>
                          <a:schemeClr val="tx1"/>
                        </a:solidFill>
                        <a:latin typeface="Calibri" panose="020F0502020204030204" pitchFamily="34" charset="0"/>
                      </a:endParaRPr>
                    </a:p>
                  </a:txBody>
                  <a:tcPr/>
                </a:tc>
                <a:tc>
                  <a:txBody>
                    <a:bodyPr/>
                    <a:lstStyle/>
                    <a:p>
                      <a:pPr algn="ctr"/>
                      <a:endParaRPr lang="it-IT" sz="2800" dirty="0">
                        <a:solidFill>
                          <a:schemeClr val="tx1"/>
                        </a:solidFill>
                        <a:latin typeface="Calibri" panose="020F0502020204030204" pitchFamily="34" charset="0"/>
                      </a:endParaRPr>
                    </a:p>
                  </a:txBody>
                  <a:tcPr/>
                </a:tc>
                <a:tc>
                  <a:txBody>
                    <a:bodyPr/>
                    <a:lstStyle/>
                    <a:p>
                      <a:pPr algn="ctr"/>
                      <a:endParaRPr lang="it-IT" sz="2800" dirty="0">
                        <a:solidFill>
                          <a:schemeClr val="tx1"/>
                        </a:solidFill>
                        <a:latin typeface="Calibri" panose="020F0502020204030204" pitchFamily="34" charset="0"/>
                      </a:endParaRPr>
                    </a:p>
                  </a:txBody>
                  <a:tcPr/>
                </a:tc>
              </a:tr>
            </a:tbl>
          </a:graphicData>
        </a:graphic>
      </p:graphicFrame>
    </p:spTree>
    <p:extLst>
      <p:ext uri="{BB962C8B-B14F-4D97-AF65-F5344CB8AC3E}">
        <p14:creationId xmlns:p14="http://schemas.microsoft.com/office/powerpoint/2010/main" val="28864420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ChangeArrowheads="1"/>
          </p:cNvSpPr>
          <p:nvPr/>
        </p:nvSpPr>
        <p:spPr bwMode="auto">
          <a:xfrm>
            <a:off x="457200" y="304800"/>
            <a:ext cx="8229600"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110000"/>
              </a:lnSpc>
            </a:pPr>
            <a:r>
              <a:rPr lang="it-IT" altLang="it-IT" sz="2800" b="1" dirty="0">
                <a:solidFill>
                  <a:srgbClr val="000000"/>
                </a:solidFill>
                <a:latin typeface="Calibri" panose="020F0502020204030204" pitchFamily="34" charset="0"/>
              </a:rPr>
              <a:t>m</a:t>
            </a:r>
            <a:r>
              <a:rPr lang="it-IT" altLang="it-IT" sz="2800" b="1" baseline="-25000" dirty="0">
                <a:solidFill>
                  <a:srgbClr val="000000"/>
                </a:solidFill>
                <a:latin typeface="Calibri" panose="020F0502020204030204" pitchFamily="34" charset="0"/>
              </a:rPr>
              <a:t>l</a:t>
            </a:r>
            <a:r>
              <a:rPr lang="it-IT" altLang="it-IT" sz="2800" dirty="0">
                <a:solidFill>
                  <a:srgbClr val="000000"/>
                </a:solidFill>
                <a:latin typeface="Calibri" panose="020F0502020204030204" pitchFamily="34" charset="0"/>
              </a:rPr>
              <a:t>		numero </a:t>
            </a:r>
            <a:r>
              <a:rPr lang="it-IT" altLang="it-IT" sz="2800" b="1" dirty="0">
                <a:solidFill>
                  <a:srgbClr val="000000"/>
                </a:solidFill>
                <a:latin typeface="Calibri" panose="020F0502020204030204" pitchFamily="34" charset="0"/>
              </a:rPr>
              <a:t>quantico magnetico</a:t>
            </a:r>
            <a:r>
              <a:rPr lang="it-IT" altLang="it-IT" sz="2800" dirty="0">
                <a:solidFill>
                  <a:srgbClr val="000000"/>
                </a:solidFill>
                <a:latin typeface="Calibri" panose="020F0502020204030204" pitchFamily="34" charset="0"/>
              </a:rPr>
              <a:t>		</a:t>
            </a:r>
          </a:p>
          <a:p>
            <a:pPr algn="ctr" eaLnBrk="1" hangingPunct="1">
              <a:lnSpc>
                <a:spcPct val="110000"/>
              </a:lnSpc>
              <a:buFontTx/>
              <a:buNone/>
            </a:pPr>
            <a:endParaRPr lang="it-IT" altLang="it-IT" sz="2800" dirty="0">
              <a:solidFill>
                <a:srgbClr val="000000"/>
              </a:solidFill>
              <a:latin typeface="Calibri" panose="020F0502020204030204" pitchFamily="34" charset="0"/>
            </a:endParaRPr>
          </a:p>
          <a:p>
            <a:pPr algn="ctr" eaLnBrk="1" hangingPunct="1">
              <a:lnSpc>
                <a:spcPct val="110000"/>
              </a:lnSpc>
              <a:buFontTx/>
              <a:buNone/>
            </a:pPr>
            <a:r>
              <a:rPr lang="it-IT" altLang="it-IT" sz="2800" dirty="0">
                <a:solidFill>
                  <a:srgbClr val="000000"/>
                </a:solidFill>
                <a:latin typeface="Calibri" panose="020F0502020204030204" pitchFamily="34" charset="0"/>
              </a:rPr>
              <a:t>-</a:t>
            </a:r>
            <a:r>
              <a:rPr lang="it-IT" altLang="it-IT" sz="3600" dirty="0">
                <a:solidFill>
                  <a:srgbClr val="000000"/>
                </a:solidFill>
                <a:latin typeface="Mistral" panose="03090702030407020403" pitchFamily="66" charset="0"/>
              </a:rPr>
              <a:t>l</a:t>
            </a:r>
            <a:r>
              <a:rPr lang="it-IT" altLang="it-IT" sz="2800" dirty="0">
                <a:solidFill>
                  <a:srgbClr val="000000"/>
                </a:solidFill>
                <a:latin typeface="Calibri" panose="020F0502020204030204" pitchFamily="34" charset="0"/>
              </a:rPr>
              <a:t> &lt; m</a:t>
            </a:r>
            <a:r>
              <a:rPr lang="it-IT" altLang="it-IT" sz="2800" baseline="-25000" dirty="0">
                <a:solidFill>
                  <a:srgbClr val="000000"/>
                </a:solidFill>
                <a:latin typeface="Calibri" panose="020F0502020204030204" pitchFamily="34" charset="0"/>
              </a:rPr>
              <a:t>l</a:t>
            </a:r>
            <a:r>
              <a:rPr lang="it-IT" altLang="it-IT" sz="2800" dirty="0">
                <a:solidFill>
                  <a:srgbClr val="000000"/>
                </a:solidFill>
                <a:latin typeface="Calibri" panose="020F0502020204030204" pitchFamily="34" charset="0"/>
              </a:rPr>
              <a:t> &lt; +</a:t>
            </a:r>
            <a:r>
              <a:rPr lang="it-IT" altLang="it-IT" sz="3600" dirty="0">
                <a:solidFill>
                  <a:srgbClr val="000000"/>
                </a:solidFill>
                <a:latin typeface="Mistral" panose="03090702030407020403" pitchFamily="66" charset="0"/>
              </a:rPr>
              <a:t>l</a:t>
            </a:r>
          </a:p>
          <a:p>
            <a:pPr eaLnBrk="1" hangingPunct="1">
              <a:lnSpc>
                <a:spcPct val="110000"/>
              </a:lnSpc>
              <a:buFontTx/>
              <a:buNone/>
            </a:pPr>
            <a:r>
              <a:rPr lang="it-IT" altLang="it-IT" sz="2800" dirty="0">
                <a:solidFill>
                  <a:srgbClr val="000000"/>
                </a:solidFill>
                <a:latin typeface="Calibri" panose="020F0502020204030204" pitchFamily="34" charset="0"/>
              </a:rPr>
              <a:t>			E' legato all'</a:t>
            </a:r>
            <a:r>
              <a:rPr lang="it-IT" altLang="it-IT" sz="2800" b="1" dirty="0">
                <a:solidFill>
                  <a:srgbClr val="000000"/>
                </a:solidFill>
                <a:latin typeface="Calibri" panose="020F0502020204030204" pitchFamily="34" charset="0"/>
              </a:rPr>
              <a:t>orientazione</a:t>
            </a:r>
            <a:r>
              <a:rPr lang="it-IT" altLang="it-IT" sz="2800" dirty="0">
                <a:solidFill>
                  <a:srgbClr val="000000"/>
                </a:solidFill>
                <a:latin typeface="Calibri" panose="020F0502020204030204" pitchFamily="34" charset="0"/>
              </a:rPr>
              <a:t> dell'orbitale</a:t>
            </a:r>
          </a:p>
        </p:txBody>
      </p:sp>
      <p:graphicFrame>
        <p:nvGraphicFramePr>
          <p:cNvPr id="59395" name="Object 4"/>
          <p:cNvGraphicFramePr>
            <a:graphicFrameLocks noChangeAspect="1"/>
          </p:cNvGraphicFramePr>
          <p:nvPr/>
        </p:nvGraphicFramePr>
        <p:xfrm>
          <a:off x="1676400" y="3121025"/>
          <a:ext cx="1508125" cy="1608138"/>
        </p:xfrm>
        <a:graphic>
          <a:graphicData uri="http://schemas.openxmlformats.org/presentationml/2006/ole">
            <mc:AlternateContent xmlns:mc="http://schemas.openxmlformats.org/markup-compatibility/2006">
              <mc:Choice xmlns:v="urn:schemas-microsoft-com:vml" Requires="v">
                <p:oleObj spid="_x0000_s59432" name="Immagine bitmap" r:id="rId3" imgW="1400000" imgH="1457143" progId="Paint.Picture">
                  <p:embed/>
                </p:oleObj>
              </mc:Choice>
              <mc:Fallback>
                <p:oleObj name="Immagine bitmap" r:id="rId3" imgW="1400000" imgH="1457143"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121025"/>
                        <a:ext cx="1508125" cy="16081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9396" name="Text Box 5"/>
          <p:cNvSpPr txBox="1">
            <a:spLocks noChangeArrowheads="1"/>
          </p:cNvSpPr>
          <p:nvPr/>
        </p:nvSpPr>
        <p:spPr bwMode="auto">
          <a:xfrm>
            <a:off x="2005013" y="4897438"/>
            <a:ext cx="1476375"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3600" dirty="0">
                <a:solidFill>
                  <a:srgbClr val="000000"/>
                </a:solidFill>
                <a:latin typeface="Calibri" panose="020F0502020204030204" pitchFamily="34" charset="0"/>
              </a:rPr>
              <a:t>m = 0</a:t>
            </a:r>
          </a:p>
        </p:txBody>
      </p:sp>
      <p:pic>
        <p:nvPicPr>
          <p:cNvPr id="59397" name="Picture 6" descr="http://fidabs.ing.unibs.it/em/ita/periodic/nubi/porb.gif"/>
          <p:cNvPicPr>
            <a:picLocks noChangeAspect="1" noChangeArrowheads="1"/>
          </p:cNvPicPr>
          <p:nvPr/>
        </p:nvPicPr>
        <p:blipFill>
          <a:blip r:embed="rId5" r:link="rId6">
            <a:grayscl/>
            <a:extLst>
              <a:ext uri="{28A0092B-C50C-407E-A947-70E740481C1C}">
                <a14:useLocalDpi xmlns:a14="http://schemas.microsoft.com/office/drawing/2010/main" val="0"/>
              </a:ext>
            </a:extLst>
          </a:blip>
          <a:srcRect l="1103"/>
          <a:stretch>
            <a:fillRect/>
          </a:stretch>
        </p:blipFill>
        <p:spPr bwMode="auto">
          <a:xfrm>
            <a:off x="3481388" y="3048000"/>
            <a:ext cx="4595812" cy="16700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9398" name="Text Box 7"/>
          <p:cNvSpPr txBox="1">
            <a:spLocks noChangeArrowheads="1"/>
          </p:cNvSpPr>
          <p:nvPr/>
        </p:nvSpPr>
        <p:spPr bwMode="auto">
          <a:xfrm>
            <a:off x="4419599" y="4897438"/>
            <a:ext cx="2895893"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3600">
                <a:solidFill>
                  <a:srgbClr val="000000"/>
                </a:solidFill>
                <a:latin typeface="Calibri" panose="020F0502020204030204" pitchFamily="34" charset="0"/>
              </a:rPr>
              <a:t>m = -1; 0; +1</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ttangolo 1"/>
          <p:cNvSpPr>
            <a:spLocks noChangeArrowheads="1"/>
          </p:cNvSpPr>
          <p:nvPr/>
        </p:nvSpPr>
        <p:spPr bwMode="auto">
          <a:xfrm>
            <a:off x="179512" y="332656"/>
            <a:ext cx="914469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dirty="0" err="1">
                <a:latin typeface="Calibri" panose="020F0502020204030204" pitchFamily="34" charset="0"/>
              </a:rPr>
              <a:t>Goudsmit</a:t>
            </a:r>
            <a:r>
              <a:rPr lang="it-IT" altLang="it-IT" sz="2400" dirty="0">
                <a:latin typeface="Calibri" panose="020F0502020204030204" pitchFamily="34" charset="0"/>
              </a:rPr>
              <a:t> (1925) scoprì che gli </a:t>
            </a:r>
            <a:r>
              <a:rPr lang="it-IT" altLang="it-IT" sz="2400" b="1" dirty="0">
                <a:latin typeface="Calibri" panose="020F0502020204030204" pitchFamily="34" charset="0"/>
              </a:rPr>
              <a:t>elettroni</a:t>
            </a:r>
            <a:r>
              <a:rPr lang="it-IT" altLang="it-IT" sz="2400" dirty="0">
                <a:latin typeface="Calibri" panose="020F0502020204030204" pitchFamily="34" charset="0"/>
              </a:rPr>
              <a:t> sono dotati di </a:t>
            </a:r>
            <a:r>
              <a:rPr lang="it-IT" altLang="it-IT" sz="2400" dirty="0" smtClean="0">
                <a:latin typeface="Calibri" panose="020F0502020204030204" pitchFamily="34" charset="0"/>
              </a:rPr>
              <a:t>un </a:t>
            </a:r>
            <a:r>
              <a:rPr lang="it-IT" altLang="it-IT" sz="2400" b="1" dirty="0" smtClean="0">
                <a:latin typeface="Calibri" panose="020F0502020204030204" pitchFamily="34" charset="0"/>
              </a:rPr>
              <a:t>moto </a:t>
            </a:r>
            <a:r>
              <a:rPr lang="it-IT" altLang="it-IT" sz="2400" b="1" dirty="0">
                <a:latin typeface="Calibri" panose="020F0502020204030204" pitchFamily="34" charset="0"/>
              </a:rPr>
              <a:t>rotatorio </a:t>
            </a:r>
            <a:r>
              <a:rPr lang="it-IT" altLang="it-IT" sz="2400" dirty="0">
                <a:latin typeface="Calibri" panose="020F0502020204030204" pitchFamily="34" charset="0"/>
              </a:rPr>
              <a:t>su se stessi (</a:t>
            </a:r>
            <a:r>
              <a:rPr lang="it-IT" altLang="it-IT" sz="2400" b="1" dirty="0">
                <a:latin typeface="Calibri" panose="020F0502020204030204" pitchFamily="34" charset="0"/>
              </a:rPr>
              <a:t>spin</a:t>
            </a:r>
            <a:r>
              <a:rPr lang="it-IT" altLang="it-IT" sz="2400" dirty="0" smtClean="0">
                <a:latin typeface="Calibri" panose="020F0502020204030204" pitchFamily="34" charset="0"/>
              </a:rPr>
              <a:t>), quindi </a:t>
            </a:r>
            <a:r>
              <a:rPr lang="it-IT" altLang="it-IT" sz="2400" dirty="0">
                <a:latin typeface="Calibri" panose="020F0502020204030204" pitchFamily="34" charset="0"/>
              </a:rPr>
              <a:t>di </a:t>
            </a:r>
            <a:r>
              <a:rPr lang="it-IT" altLang="it-IT" sz="2400" b="1" dirty="0">
                <a:latin typeface="Calibri" panose="020F0502020204030204" pitchFamily="34" charset="0"/>
              </a:rPr>
              <a:t>momento angolare di spin</a:t>
            </a:r>
            <a:r>
              <a:rPr lang="it-IT" altLang="it-IT" sz="2400" dirty="0">
                <a:latin typeface="Calibri" panose="020F0502020204030204" pitchFamily="34" charset="0"/>
              </a:rPr>
              <a:t>. </a:t>
            </a:r>
            <a:endParaRPr lang="it-IT" altLang="it-IT" sz="2400" dirty="0" smtClean="0">
              <a:latin typeface="Calibri" panose="020F0502020204030204" pitchFamily="34" charset="0"/>
            </a:endParaRPr>
          </a:p>
          <a:p>
            <a:pPr eaLnBrk="1" hangingPunct="1">
              <a:spcBef>
                <a:spcPct val="0"/>
              </a:spcBef>
              <a:buFontTx/>
              <a:buNone/>
            </a:pPr>
            <a:r>
              <a:rPr lang="it-IT" altLang="it-IT" sz="2400" dirty="0" smtClean="0">
                <a:latin typeface="Calibri" panose="020F0502020204030204" pitchFamily="34" charset="0"/>
              </a:rPr>
              <a:t>Per l’elettrone sono </a:t>
            </a:r>
            <a:r>
              <a:rPr lang="it-IT" altLang="it-IT" sz="2400" dirty="0">
                <a:latin typeface="Calibri" panose="020F0502020204030204" pitchFamily="34" charset="0"/>
              </a:rPr>
              <a:t>stati quindi definiti altri </a:t>
            </a:r>
            <a:r>
              <a:rPr lang="it-IT" altLang="it-IT" sz="2400" b="1" dirty="0">
                <a:latin typeface="Calibri" panose="020F0502020204030204" pitchFamily="34" charset="0"/>
              </a:rPr>
              <a:t>due </a:t>
            </a:r>
            <a:r>
              <a:rPr lang="it-IT" altLang="it-IT" sz="2400" b="1" dirty="0" smtClean="0">
                <a:latin typeface="Calibri" panose="020F0502020204030204" pitchFamily="34" charset="0"/>
              </a:rPr>
              <a:t>numeri quantici</a:t>
            </a:r>
            <a:r>
              <a:rPr lang="it-IT" altLang="it-IT" sz="2400" dirty="0" smtClean="0">
                <a:latin typeface="Calibri" panose="020F0502020204030204" pitchFamily="34" charset="0"/>
              </a:rPr>
              <a:t>:</a:t>
            </a:r>
            <a:endParaRPr lang="it-IT" altLang="it-IT" sz="2400" dirty="0">
              <a:latin typeface="Calibri" panose="020F0502020204030204" pitchFamily="34" charset="0"/>
            </a:endParaRPr>
          </a:p>
        </p:txBody>
      </p:sp>
      <p:sp>
        <p:nvSpPr>
          <p:cNvPr id="60419" name="Rectangle 2"/>
          <p:cNvSpPr>
            <a:spLocks noChangeArrowheads="1"/>
          </p:cNvSpPr>
          <p:nvPr/>
        </p:nvSpPr>
        <p:spPr bwMode="auto">
          <a:xfrm>
            <a:off x="467544" y="1708819"/>
            <a:ext cx="7706526" cy="2560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80000"/>
              </a:lnSpc>
              <a:buNone/>
            </a:pPr>
            <a:r>
              <a:rPr lang="it-IT" altLang="it-IT" sz="3600" b="1" dirty="0">
                <a:solidFill>
                  <a:srgbClr val="000000"/>
                </a:solidFill>
                <a:latin typeface="Calibri" panose="020F0502020204030204" pitchFamily="34" charset="0"/>
              </a:rPr>
              <a:t>s</a:t>
            </a:r>
            <a:r>
              <a:rPr lang="it-IT" altLang="it-IT" sz="2800" dirty="0">
                <a:solidFill>
                  <a:srgbClr val="000000"/>
                </a:solidFill>
                <a:latin typeface="Baskerville Old Face" pitchFamily="18" charset="0"/>
              </a:rPr>
              <a:t> 	</a:t>
            </a:r>
            <a:r>
              <a:rPr lang="it-IT" altLang="it-IT" sz="2800" dirty="0">
                <a:solidFill>
                  <a:srgbClr val="000000"/>
                </a:solidFill>
                <a:latin typeface="Calibri" panose="020F0502020204030204" pitchFamily="34" charset="0"/>
              </a:rPr>
              <a:t>numero </a:t>
            </a:r>
            <a:r>
              <a:rPr lang="it-IT" altLang="it-IT" sz="2800" b="1" dirty="0">
                <a:solidFill>
                  <a:srgbClr val="000000"/>
                </a:solidFill>
                <a:latin typeface="Calibri" panose="020F0502020204030204" pitchFamily="34" charset="0"/>
              </a:rPr>
              <a:t>quantico di spin </a:t>
            </a:r>
            <a:r>
              <a:rPr lang="it-IT" altLang="it-IT" sz="2800" dirty="0">
                <a:solidFill>
                  <a:srgbClr val="000000"/>
                </a:solidFill>
                <a:latin typeface="Calibri" panose="020F0502020204030204" pitchFamily="34" charset="0"/>
              </a:rPr>
              <a:t>		 </a:t>
            </a:r>
            <a:r>
              <a:rPr lang="it-IT" altLang="it-IT" sz="3600" dirty="0">
                <a:solidFill>
                  <a:srgbClr val="000000"/>
                </a:solidFill>
                <a:latin typeface="Calibri" panose="020F0502020204030204" pitchFamily="34" charset="0"/>
              </a:rPr>
              <a:t>½</a:t>
            </a:r>
            <a:endParaRPr lang="it-IT" altLang="it-IT" sz="3600" b="1" dirty="0">
              <a:solidFill>
                <a:srgbClr val="000000"/>
              </a:solidFill>
              <a:latin typeface="Calibri" panose="020F0502020204030204" pitchFamily="34" charset="0"/>
            </a:endParaRPr>
          </a:p>
          <a:p>
            <a:pPr eaLnBrk="1" hangingPunct="1">
              <a:lnSpc>
                <a:spcPct val="80000"/>
              </a:lnSpc>
            </a:pPr>
            <a:endParaRPr lang="it-IT" altLang="it-IT" sz="2800" b="1" dirty="0">
              <a:solidFill>
                <a:srgbClr val="000000"/>
              </a:solidFill>
              <a:latin typeface="Calibri" panose="020F0502020204030204" pitchFamily="34" charset="0"/>
            </a:endParaRPr>
          </a:p>
          <a:p>
            <a:pPr eaLnBrk="1" hangingPunct="1">
              <a:lnSpc>
                <a:spcPct val="80000"/>
              </a:lnSpc>
              <a:buNone/>
            </a:pPr>
            <a:r>
              <a:rPr lang="it-IT" altLang="it-IT" sz="3600" b="1" dirty="0" err="1">
                <a:solidFill>
                  <a:srgbClr val="000000"/>
                </a:solidFill>
                <a:latin typeface="Calibri" panose="020F0502020204030204" pitchFamily="34" charset="0"/>
              </a:rPr>
              <a:t>m</a:t>
            </a:r>
            <a:r>
              <a:rPr lang="it-IT" altLang="it-IT" sz="3600" b="1" baseline="-25000" dirty="0" err="1">
                <a:solidFill>
                  <a:srgbClr val="000000"/>
                </a:solidFill>
                <a:latin typeface="Calibri" panose="020F0502020204030204" pitchFamily="34" charset="0"/>
              </a:rPr>
              <a:t>s</a:t>
            </a:r>
            <a:r>
              <a:rPr lang="it-IT" altLang="it-IT" sz="2800" b="1" baseline="-25000" dirty="0">
                <a:solidFill>
                  <a:srgbClr val="000000"/>
                </a:solidFill>
                <a:latin typeface="Calibri" panose="020F0502020204030204" pitchFamily="34" charset="0"/>
              </a:rPr>
              <a:t>	</a:t>
            </a:r>
            <a:r>
              <a:rPr lang="it-IT" altLang="it-IT" sz="2800" dirty="0">
                <a:solidFill>
                  <a:srgbClr val="000000"/>
                </a:solidFill>
                <a:latin typeface="Calibri" panose="020F0502020204030204" pitchFamily="34" charset="0"/>
              </a:rPr>
              <a:t>numero </a:t>
            </a:r>
            <a:r>
              <a:rPr lang="it-IT" altLang="it-IT" sz="2800" b="1" dirty="0">
                <a:solidFill>
                  <a:srgbClr val="000000"/>
                </a:solidFill>
                <a:latin typeface="Calibri" panose="020F0502020204030204" pitchFamily="34" charset="0"/>
              </a:rPr>
              <a:t>quantico magnetico di spin</a:t>
            </a:r>
            <a:r>
              <a:rPr lang="it-IT" altLang="it-IT" sz="2800" dirty="0">
                <a:solidFill>
                  <a:srgbClr val="000000"/>
                </a:solidFill>
                <a:latin typeface="Calibri" panose="020F0502020204030204" pitchFamily="34" charset="0"/>
              </a:rPr>
              <a:t>	 ±1/2</a:t>
            </a:r>
          </a:p>
          <a:p>
            <a:pPr algn="just" eaLnBrk="1" hangingPunct="1">
              <a:lnSpc>
                <a:spcPct val="80000"/>
              </a:lnSpc>
              <a:spcBef>
                <a:spcPct val="50000"/>
              </a:spcBef>
              <a:buFontTx/>
              <a:buNone/>
            </a:pPr>
            <a:endParaRPr lang="it-IT" altLang="it-IT" sz="2800" dirty="0">
              <a:solidFill>
                <a:srgbClr val="000000"/>
              </a:solidFill>
              <a:latin typeface="Calibri" panose="020F0502020204030204" pitchFamily="34" charset="0"/>
            </a:endParaRPr>
          </a:p>
          <a:p>
            <a:pPr algn="just" eaLnBrk="1" hangingPunct="1">
              <a:lnSpc>
                <a:spcPct val="80000"/>
              </a:lnSpc>
              <a:spcBef>
                <a:spcPct val="50000"/>
              </a:spcBef>
              <a:buFontTx/>
              <a:buNone/>
            </a:pPr>
            <a:r>
              <a:rPr lang="it-IT" altLang="it-IT" sz="2400" dirty="0">
                <a:solidFill>
                  <a:srgbClr val="000000"/>
                </a:solidFill>
                <a:latin typeface="Calibri" panose="020F0502020204030204" pitchFamily="34" charset="0"/>
              </a:rPr>
              <a:t>Determina l’orientazione dell’asse di rotazione dell’elettrone</a:t>
            </a:r>
          </a:p>
        </p:txBody>
      </p:sp>
      <p:pic>
        <p:nvPicPr>
          <p:cNvPr id="60420" name="Picture 4" descr="image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0847" y="4269520"/>
            <a:ext cx="4499919" cy="2580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Risultati immagini per tavola periodica con numeri di ossidazion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 r="-494" b="6409"/>
          <a:stretch/>
        </p:blipFill>
        <p:spPr bwMode="auto">
          <a:xfrm>
            <a:off x="522592" y="44624"/>
            <a:ext cx="8081855" cy="5328592"/>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p:cNvSpPr/>
          <p:nvPr/>
        </p:nvSpPr>
        <p:spPr>
          <a:xfrm>
            <a:off x="1107134" y="5502870"/>
            <a:ext cx="7433783" cy="954107"/>
          </a:xfrm>
          <a:prstGeom prst="rect">
            <a:avLst/>
          </a:prstGeom>
        </p:spPr>
        <p:txBody>
          <a:bodyPr wrap="square">
            <a:spAutoFit/>
          </a:bodyPr>
          <a:lstStyle/>
          <a:p>
            <a:pPr algn="ctr"/>
            <a:r>
              <a:rPr lang="it-IT" altLang="it-IT" sz="2800" dirty="0" smtClean="0">
                <a:solidFill>
                  <a:srgbClr val="000000"/>
                </a:solidFill>
                <a:latin typeface="Calibri" panose="020F0502020204030204" pitchFamily="34" charset="0"/>
              </a:rPr>
              <a:t>Per atomi </a:t>
            </a:r>
            <a:r>
              <a:rPr lang="it-IT" altLang="it-IT" sz="2800" dirty="0" err="1" smtClean="0">
                <a:solidFill>
                  <a:srgbClr val="000000"/>
                </a:solidFill>
                <a:latin typeface="Calibri" panose="020F0502020204030204" pitchFamily="34" charset="0"/>
              </a:rPr>
              <a:t>polielettronici</a:t>
            </a:r>
            <a:r>
              <a:rPr lang="it-IT" altLang="it-IT" sz="2800" dirty="0" smtClean="0">
                <a:solidFill>
                  <a:srgbClr val="000000"/>
                </a:solidFill>
                <a:latin typeface="Calibri" panose="020F0502020204030204" pitchFamily="34" charset="0"/>
              </a:rPr>
              <a:t>, non è possibile risolvere in modo diretto l’equazione di </a:t>
            </a:r>
            <a:r>
              <a:rPr lang="it-IT" sz="2800" b="1" dirty="0" err="1" smtClean="0">
                <a:latin typeface="Calibri" panose="020F0502020204030204" pitchFamily="34" charset="0"/>
              </a:rPr>
              <a:t>Schrödinger</a:t>
            </a:r>
            <a:endParaRPr lang="it-IT" sz="2800" b="1" dirty="0" smtClean="0">
              <a:latin typeface="Calibri" panose="020F0502020204030204" pitchFamily="34" charset="0"/>
            </a:endParaRPr>
          </a:p>
        </p:txBody>
      </p:sp>
      <p:sp>
        <p:nvSpPr>
          <p:cNvPr id="4" name="Rettangolo 3"/>
          <p:cNvSpPr/>
          <p:nvPr/>
        </p:nvSpPr>
        <p:spPr bwMode="auto">
          <a:xfrm>
            <a:off x="2411760" y="188640"/>
            <a:ext cx="2808312" cy="1152128"/>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5" name="Rettangolo 4"/>
          <p:cNvSpPr/>
          <p:nvPr/>
        </p:nvSpPr>
        <p:spPr bwMode="auto">
          <a:xfrm>
            <a:off x="522590" y="4877544"/>
            <a:ext cx="1169089" cy="639688"/>
          </a:xfrm>
          <a:prstGeom prst="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
        <p:nvSpPr>
          <p:cNvPr id="6" name="Rettangolo 5"/>
          <p:cNvSpPr/>
          <p:nvPr/>
        </p:nvSpPr>
        <p:spPr bwMode="auto">
          <a:xfrm>
            <a:off x="522590" y="239980"/>
            <a:ext cx="604188" cy="537681"/>
          </a:xfrm>
          <a:prstGeom prst="rect">
            <a:avLst/>
          </a:prstGeom>
          <a:solidFill>
            <a:schemeClr val="tx1">
              <a:lumMod val="65000"/>
              <a:lumOff val="35000"/>
              <a:alpha val="69000"/>
            </a:schemeClr>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44000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Text Box 4"/>
          <p:cNvSpPr txBox="1">
            <a:spLocks noChangeArrowheads="1"/>
          </p:cNvSpPr>
          <p:nvPr/>
        </p:nvSpPr>
        <p:spPr bwMode="auto">
          <a:xfrm>
            <a:off x="1403648" y="404664"/>
            <a:ext cx="66294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b="1" dirty="0">
                <a:solidFill>
                  <a:srgbClr val="000000"/>
                </a:solidFill>
                <a:latin typeface="Calibri" panose="020F0502020204030204" pitchFamily="34" charset="0"/>
              </a:rPr>
              <a:t>Uso di metodi approssimati</a:t>
            </a:r>
          </a:p>
        </p:txBody>
      </p:sp>
      <p:sp>
        <p:nvSpPr>
          <p:cNvPr id="62469" name="Text Box 5"/>
          <p:cNvSpPr txBox="1">
            <a:spLocks noChangeArrowheads="1"/>
          </p:cNvSpPr>
          <p:nvPr/>
        </p:nvSpPr>
        <p:spPr bwMode="auto">
          <a:xfrm>
            <a:off x="611560" y="1844824"/>
            <a:ext cx="7915944"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50000"/>
              </a:spcBef>
              <a:buNone/>
            </a:pPr>
            <a:r>
              <a:rPr lang="it-IT" altLang="it-IT" sz="2400" b="1" dirty="0" smtClean="0">
                <a:solidFill>
                  <a:srgbClr val="000000"/>
                </a:solidFill>
                <a:latin typeface="Calibri" panose="020F0502020204030204" pitchFamily="34" charset="0"/>
              </a:rPr>
              <a:t>Orbitali</a:t>
            </a:r>
            <a:r>
              <a:rPr lang="it-IT" altLang="it-IT" sz="2400" dirty="0" smtClean="0">
                <a:solidFill>
                  <a:srgbClr val="000000"/>
                </a:solidFill>
                <a:latin typeface="Calibri" panose="020F0502020204030204" pitchFamily="34" charset="0"/>
              </a:rPr>
              <a:t> </a:t>
            </a:r>
            <a:r>
              <a:rPr lang="it-IT" altLang="it-IT" sz="2400" dirty="0">
                <a:solidFill>
                  <a:srgbClr val="000000"/>
                </a:solidFill>
                <a:latin typeface="Calibri" panose="020F0502020204030204" pitchFamily="34" charset="0"/>
              </a:rPr>
              <a:t>atomici </a:t>
            </a:r>
            <a:r>
              <a:rPr lang="it-IT" altLang="it-IT" sz="2400" b="1" dirty="0">
                <a:solidFill>
                  <a:srgbClr val="000000"/>
                </a:solidFill>
                <a:latin typeface="Calibri" panose="020F0502020204030204" pitchFamily="34" charset="0"/>
              </a:rPr>
              <a:t>qualitativamente</a:t>
            </a:r>
            <a:r>
              <a:rPr lang="it-IT" altLang="it-IT" sz="2400" dirty="0">
                <a:solidFill>
                  <a:srgbClr val="000000"/>
                </a:solidFill>
                <a:latin typeface="Calibri" panose="020F0502020204030204" pitchFamily="34" charset="0"/>
              </a:rPr>
              <a:t> simili </a:t>
            </a:r>
            <a:r>
              <a:rPr lang="it-IT" altLang="it-IT" sz="2400" dirty="0" smtClean="0">
                <a:solidFill>
                  <a:srgbClr val="000000"/>
                </a:solidFill>
                <a:latin typeface="Calibri" panose="020F0502020204030204" pitchFamily="34" charset="0"/>
              </a:rPr>
              <a:t>a quelli dell’atomo </a:t>
            </a:r>
            <a:r>
              <a:rPr lang="it-IT" altLang="it-IT" sz="2400" dirty="0">
                <a:solidFill>
                  <a:srgbClr val="000000"/>
                </a:solidFill>
                <a:latin typeface="Calibri" panose="020F0502020204030204" pitchFamily="34" charset="0"/>
              </a:rPr>
              <a:t>di </a:t>
            </a:r>
            <a:r>
              <a:rPr lang="it-IT" altLang="it-IT" sz="2400" b="1" dirty="0">
                <a:solidFill>
                  <a:srgbClr val="000000"/>
                </a:solidFill>
                <a:latin typeface="Calibri" panose="020F0502020204030204" pitchFamily="34" charset="0"/>
              </a:rPr>
              <a:t>idrogeno</a:t>
            </a:r>
          </a:p>
          <a:p>
            <a:pPr algn="just" eaLnBrk="1" hangingPunct="1">
              <a:spcBef>
                <a:spcPct val="50000"/>
              </a:spcBef>
              <a:buNone/>
            </a:pPr>
            <a:endParaRPr lang="it-IT" altLang="it-IT" sz="2400" dirty="0">
              <a:solidFill>
                <a:srgbClr val="000000"/>
              </a:solidFill>
              <a:latin typeface="Calibri" panose="020F0502020204030204" pitchFamily="34" charset="0"/>
            </a:endParaRPr>
          </a:p>
          <a:p>
            <a:pPr algn="just" eaLnBrk="1" hangingPunct="1">
              <a:spcBef>
                <a:spcPct val="50000"/>
              </a:spcBef>
              <a:buNone/>
            </a:pPr>
            <a:r>
              <a:rPr lang="it-IT" altLang="it-IT" sz="2400" dirty="0" smtClean="0">
                <a:solidFill>
                  <a:srgbClr val="000000"/>
                </a:solidFill>
                <a:latin typeface="Calibri" panose="020F0502020204030204" pitchFamily="34" charset="0"/>
              </a:rPr>
              <a:t>Ogni </a:t>
            </a:r>
            <a:r>
              <a:rPr lang="it-IT" altLang="it-IT" sz="2400" b="1" dirty="0">
                <a:solidFill>
                  <a:srgbClr val="000000"/>
                </a:solidFill>
                <a:latin typeface="Calibri" panose="020F0502020204030204" pitchFamily="34" charset="0"/>
              </a:rPr>
              <a:t>orbitale</a:t>
            </a:r>
            <a:r>
              <a:rPr lang="it-IT" altLang="it-IT" sz="2400" dirty="0">
                <a:solidFill>
                  <a:srgbClr val="000000"/>
                </a:solidFill>
                <a:latin typeface="Calibri" panose="020F0502020204030204" pitchFamily="34" charset="0"/>
              </a:rPr>
              <a:t> corrisponde ad un determinato </a:t>
            </a:r>
            <a:r>
              <a:rPr lang="it-IT" altLang="it-IT" sz="2400" b="1" dirty="0">
                <a:solidFill>
                  <a:srgbClr val="000000"/>
                </a:solidFill>
                <a:latin typeface="Calibri" panose="020F0502020204030204" pitchFamily="34" charset="0"/>
              </a:rPr>
              <a:t>valore di en</a:t>
            </a:r>
            <a:r>
              <a:rPr lang="it-IT" altLang="it-IT" sz="2400" dirty="0">
                <a:solidFill>
                  <a:srgbClr val="000000"/>
                </a:solidFill>
                <a:latin typeface="Calibri" panose="020F0502020204030204" pitchFamily="34" charset="0"/>
              </a:rPr>
              <a:t>ergia e ad una </a:t>
            </a:r>
            <a:r>
              <a:rPr lang="it-IT" altLang="it-IT" sz="2400" b="1" dirty="0">
                <a:solidFill>
                  <a:srgbClr val="000000"/>
                </a:solidFill>
                <a:latin typeface="Calibri" panose="020F0502020204030204" pitchFamily="34" charset="0"/>
              </a:rPr>
              <a:t>serie di numeri quantici </a:t>
            </a:r>
            <a:r>
              <a:rPr lang="it-IT" altLang="it-IT" sz="2400" dirty="0">
                <a:solidFill>
                  <a:srgbClr val="000000"/>
                </a:solidFill>
                <a:latin typeface="Calibri" panose="020F0502020204030204" pitchFamily="34" charset="0"/>
              </a:rPr>
              <a:t>aventi lo </a:t>
            </a:r>
            <a:r>
              <a:rPr lang="it-IT" altLang="it-IT" sz="2400" b="1" dirty="0">
                <a:solidFill>
                  <a:srgbClr val="000000"/>
                </a:solidFill>
                <a:latin typeface="Calibri" panose="020F0502020204030204" pitchFamily="34" charset="0"/>
              </a:rPr>
              <a:t>stesso signif</a:t>
            </a:r>
            <a:r>
              <a:rPr lang="it-IT" altLang="it-IT" sz="2400" dirty="0">
                <a:solidFill>
                  <a:srgbClr val="000000"/>
                </a:solidFill>
                <a:latin typeface="Calibri" panose="020F0502020204030204" pitchFamily="34" charset="0"/>
              </a:rPr>
              <a:t>icato di quelli visti per l’atomo di </a:t>
            </a:r>
            <a:r>
              <a:rPr lang="it-IT" altLang="it-IT" sz="2400" dirty="0" smtClean="0">
                <a:solidFill>
                  <a:srgbClr val="000000"/>
                </a:solidFill>
                <a:latin typeface="Calibri" panose="020F0502020204030204" pitchFamily="34" charset="0"/>
              </a:rPr>
              <a:t>idrogeno</a:t>
            </a:r>
          </a:p>
          <a:p>
            <a:pPr algn="just" eaLnBrk="1" hangingPunct="1">
              <a:spcBef>
                <a:spcPct val="50000"/>
              </a:spcBef>
              <a:buNone/>
            </a:pPr>
            <a:endParaRPr lang="it-IT" altLang="it-IT" sz="2400" dirty="0">
              <a:solidFill>
                <a:srgbClr val="000000"/>
              </a:solidFill>
              <a:latin typeface="Calibri" panose="020F0502020204030204" pitchFamily="34" charset="0"/>
            </a:endParaRPr>
          </a:p>
          <a:p>
            <a:pPr algn="just" eaLnBrk="1" hangingPunct="1">
              <a:spcBef>
                <a:spcPct val="50000"/>
              </a:spcBef>
              <a:buNone/>
            </a:pPr>
            <a:r>
              <a:rPr lang="it-IT" altLang="it-IT" sz="2400" dirty="0" smtClean="0">
                <a:solidFill>
                  <a:srgbClr val="000000"/>
                </a:solidFill>
                <a:latin typeface="Calibri" panose="020F0502020204030204" pitchFamily="34" charset="0"/>
              </a:rPr>
              <a:t>L’</a:t>
            </a:r>
            <a:r>
              <a:rPr lang="it-IT" altLang="it-IT" sz="2400" b="1" dirty="0" smtClean="0">
                <a:solidFill>
                  <a:srgbClr val="000000"/>
                </a:solidFill>
                <a:latin typeface="Calibri" panose="020F0502020204030204" pitchFamily="34" charset="0"/>
              </a:rPr>
              <a:t>energia</a:t>
            </a:r>
            <a:r>
              <a:rPr lang="it-IT" altLang="it-IT" sz="2400" dirty="0" smtClean="0">
                <a:solidFill>
                  <a:srgbClr val="000000"/>
                </a:solidFill>
                <a:latin typeface="Calibri" panose="020F0502020204030204" pitchFamily="34" charset="0"/>
              </a:rPr>
              <a:t> degli </a:t>
            </a:r>
            <a:r>
              <a:rPr lang="it-IT" altLang="it-IT" sz="2400" b="1" dirty="0" smtClean="0">
                <a:solidFill>
                  <a:srgbClr val="000000"/>
                </a:solidFill>
                <a:latin typeface="Calibri" panose="020F0502020204030204" pitchFamily="34" charset="0"/>
              </a:rPr>
              <a:t>orbitali</a:t>
            </a:r>
            <a:r>
              <a:rPr lang="it-IT" altLang="it-IT" sz="2400" dirty="0" smtClean="0">
                <a:solidFill>
                  <a:srgbClr val="000000"/>
                </a:solidFill>
                <a:latin typeface="Calibri" panose="020F0502020204030204" pitchFamily="34" charset="0"/>
              </a:rPr>
              <a:t> dipende da </a:t>
            </a:r>
            <a:r>
              <a:rPr lang="it-IT" altLang="it-IT" sz="3600" dirty="0" smtClean="0">
                <a:solidFill>
                  <a:srgbClr val="000000"/>
                </a:solidFill>
                <a:latin typeface="Calibri" panose="020F0502020204030204" pitchFamily="34" charset="0"/>
              </a:rPr>
              <a:t>n + </a:t>
            </a:r>
            <a:r>
              <a:rPr lang="it-IT" altLang="it-IT" sz="3600" dirty="0" smtClean="0">
                <a:solidFill>
                  <a:srgbClr val="000000"/>
                </a:solidFill>
                <a:latin typeface="Mistral" panose="03090702030407020403" pitchFamily="66" charset="0"/>
              </a:rPr>
              <a:t>l</a:t>
            </a:r>
            <a:endParaRPr lang="it-IT" altLang="it-IT" sz="3600" dirty="0">
              <a:solidFill>
                <a:srgbClr val="000000"/>
              </a:solidFill>
              <a:latin typeface="Mistral" panose="03090702030407020403" pitchFamily="66"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asellaDiTesto 2"/>
          <p:cNvSpPr txBox="1">
            <a:spLocks noChangeArrowheads="1"/>
          </p:cNvSpPr>
          <p:nvPr/>
        </p:nvSpPr>
        <p:spPr bwMode="auto">
          <a:xfrm>
            <a:off x="2444750" y="1990725"/>
            <a:ext cx="4176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a:solidFill>
                  <a:srgbClr val="CC3300"/>
                </a:solidFill>
                <a:latin typeface="Calibri" panose="020F0502020204030204" pitchFamily="34" charset="0"/>
              </a:rPr>
              <a:t>SISTEMA</a:t>
            </a:r>
          </a:p>
        </p:txBody>
      </p:sp>
      <p:sp>
        <p:nvSpPr>
          <p:cNvPr id="18435" name="Freccia bidirezionale orizzontale 8"/>
          <p:cNvSpPr>
            <a:spLocks noChangeArrowheads="1"/>
          </p:cNvSpPr>
          <p:nvPr/>
        </p:nvSpPr>
        <p:spPr bwMode="auto">
          <a:xfrm>
            <a:off x="3302000" y="1862138"/>
            <a:ext cx="2374900" cy="719137"/>
          </a:xfrm>
          <a:prstGeom prst="leftRightArrow">
            <a:avLst>
              <a:gd name="adj1" fmla="val 50000"/>
              <a:gd name="adj2" fmla="val 50041"/>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it-IT" altLang="it-IT" sz="1000">
              <a:latin typeface="Calibri" panose="020F0502020204030204" pitchFamily="34" charset="0"/>
            </a:endParaRPr>
          </a:p>
        </p:txBody>
      </p:sp>
      <p:sp>
        <p:nvSpPr>
          <p:cNvPr id="18436" name="CasellaDiTesto 9"/>
          <p:cNvSpPr txBox="1">
            <a:spLocks noChangeArrowheads="1"/>
          </p:cNvSpPr>
          <p:nvPr/>
        </p:nvSpPr>
        <p:spPr bwMode="auto">
          <a:xfrm>
            <a:off x="1042988" y="385763"/>
            <a:ext cx="18732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b="1">
                <a:latin typeface="Calibri" panose="020F0502020204030204" pitchFamily="34" charset="0"/>
              </a:rPr>
              <a:t>Omogeneo</a:t>
            </a:r>
          </a:p>
          <a:p>
            <a:pPr algn="ctr" eaLnBrk="1" hangingPunct="1">
              <a:spcBef>
                <a:spcPct val="0"/>
              </a:spcBef>
              <a:buFontTx/>
              <a:buNone/>
            </a:pPr>
            <a:r>
              <a:rPr lang="it-IT" altLang="it-IT" sz="2400">
                <a:latin typeface="Calibri" panose="020F0502020204030204" pitchFamily="34" charset="0"/>
              </a:rPr>
              <a:t>unica fase</a:t>
            </a:r>
          </a:p>
        </p:txBody>
      </p:sp>
      <p:sp>
        <p:nvSpPr>
          <p:cNvPr id="18437" name="CasellaDiTesto 10"/>
          <p:cNvSpPr txBox="1">
            <a:spLocks noChangeArrowheads="1"/>
          </p:cNvSpPr>
          <p:nvPr/>
        </p:nvSpPr>
        <p:spPr bwMode="auto">
          <a:xfrm>
            <a:off x="6443663" y="385763"/>
            <a:ext cx="18732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b="1">
                <a:latin typeface="Calibri" panose="020F0502020204030204" pitchFamily="34" charset="0"/>
              </a:rPr>
              <a:t>Eterogeneo</a:t>
            </a:r>
          </a:p>
          <a:p>
            <a:pPr eaLnBrk="1" hangingPunct="1">
              <a:spcBef>
                <a:spcPct val="0"/>
              </a:spcBef>
              <a:buFontTx/>
              <a:buNone/>
            </a:pPr>
            <a:r>
              <a:rPr lang="it-IT" altLang="it-IT" sz="2400">
                <a:latin typeface="Calibri" panose="020F0502020204030204" pitchFamily="34" charset="0"/>
              </a:rPr>
              <a:t>due o più fasi</a:t>
            </a:r>
          </a:p>
        </p:txBody>
      </p:sp>
      <p:pic>
        <p:nvPicPr>
          <p:cNvPr id="184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4925" y="1393825"/>
            <a:ext cx="1349375"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9" name="Picture 6"/>
          <p:cNvPicPr>
            <a:picLocks noChangeAspect="1" noChangeArrowheads="1"/>
          </p:cNvPicPr>
          <p:nvPr/>
        </p:nvPicPr>
        <p:blipFill>
          <a:blip r:embed="rId3">
            <a:extLst>
              <a:ext uri="{28A0092B-C50C-407E-A947-70E740481C1C}">
                <a14:useLocalDpi xmlns:a14="http://schemas.microsoft.com/office/drawing/2010/main" val="0"/>
              </a:ext>
            </a:extLst>
          </a:blip>
          <a:srcRect b="11566"/>
          <a:stretch>
            <a:fillRect/>
          </a:stretch>
        </p:blipFill>
        <p:spPr bwMode="auto">
          <a:xfrm>
            <a:off x="6745288" y="1558925"/>
            <a:ext cx="1270000" cy="168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40" name="Rettangolo 1"/>
          <p:cNvSpPr>
            <a:spLocks noChangeArrowheads="1"/>
          </p:cNvSpPr>
          <p:nvPr/>
        </p:nvSpPr>
        <p:spPr bwMode="auto">
          <a:xfrm>
            <a:off x="2473325" y="2636838"/>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1800">
                <a:solidFill>
                  <a:srgbClr val="000000"/>
                </a:solidFill>
                <a:latin typeface="Calibri" panose="020F0502020204030204" pitchFamily="34" charset="0"/>
              </a:rPr>
              <a:t>(Porzione di materia che stiamo studiando)</a:t>
            </a:r>
          </a:p>
        </p:txBody>
      </p:sp>
      <p:sp>
        <p:nvSpPr>
          <p:cNvPr id="18441" name="Text Box 4"/>
          <p:cNvSpPr txBox="1">
            <a:spLocks noChangeArrowheads="1"/>
          </p:cNvSpPr>
          <p:nvPr/>
        </p:nvSpPr>
        <p:spPr bwMode="auto">
          <a:xfrm>
            <a:off x="1736725" y="4149725"/>
            <a:ext cx="5608638" cy="2370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b="1">
                <a:solidFill>
                  <a:srgbClr val="CC3300"/>
                </a:solidFill>
                <a:latin typeface="Calibri" panose="020F0502020204030204" pitchFamily="34" charset="0"/>
              </a:rPr>
              <a:t>Fase</a:t>
            </a:r>
          </a:p>
          <a:p>
            <a:pPr algn="ctr" eaLnBrk="1" hangingPunct="1">
              <a:spcBef>
                <a:spcPct val="0"/>
              </a:spcBef>
              <a:buFontTx/>
              <a:buNone/>
            </a:pPr>
            <a:r>
              <a:rPr lang="it-IT" altLang="it-IT" sz="2400">
                <a:latin typeface="Calibri" panose="020F0502020204030204" pitchFamily="34" charset="0"/>
              </a:rPr>
              <a:t>è una parte di un sistema, di composizione chimica determinata, con proprietà fisiche uniformi, individuata da superfici limite fisicamente definite. </a:t>
            </a:r>
          </a:p>
          <a:p>
            <a:pPr algn="ctr" eaLnBrk="1" hangingPunct="1">
              <a:spcBef>
                <a:spcPct val="0"/>
              </a:spcBef>
              <a:buFontTx/>
              <a:buNone/>
            </a:pPr>
            <a:endParaRPr lang="it-IT" altLang="it-IT" sz="2400" b="1">
              <a:solidFill>
                <a:srgbClr val="000000"/>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542418" y="419388"/>
            <a:ext cx="8153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800" b="1" dirty="0">
                <a:solidFill>
                  <a:srgbClr val="FF0000"/>
                </a:solidFill>
                <a:latin typeface="Calibri" panose="020F0502020204030204" pitchFamily="34" charset="0"/>
              </a:rPr>
              <a:t>Configurazione elettronica: principio di </a:t>
            </a:r>
            <a:r>
              <a:rPr lang="it-IT" altLang="it-IT" sz="2800" b="1" dirty="0" err="1">
                <a:solidFill>
                  <a:srgbClr val="FF0000"/>
                </a:solidFill>
                <a:latin typeface="Calibri" panose="020F0502020204030204" pitchFamily="34" charset="0"/>
              </a:rPr>
              <a:t>Aufbau</a:t>
            </a:r>
            <a:endParaRPr lang="it-IT" altLang="it-IT" sz="2800" b="1" dirty="0">
              <a:solidFill>
                <a:srgbClr val="FF0000"/>
              </a:solidFill>
              <a:latin typeface="Calibri" panose="020F0502020204030204" pitchFamily="34" charset="0"/>
            </a:endParaRPr>
          </a:p>
        </p:txBody>
      </p:sp>
      <p:sp>
        <p:nvSpPr>
          <p:cNvPr id="63491" name="Text Box 4"/>
          <p:cNvSpPr txBox="1">
            <a:spLocks noChangeArrowheads="1"/>
          </p:cNvSpPr>
          <p:nvPr/>
        </p:nvSpPr>
        <p:spPr bwMode="auto">
          <a:xfrm>
            <a:off x="2937098" y="4149507"/>
            <a:ext cx="34628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dirty="0" smtClean="0">
                <a:solidFill>
                  <a:srgbClr val="000000"/>
                </a:solidFill>
                <a:latin typeface="Calibri" panose="020F0502020204030204" pitchFamily="34" charset="0"/>
              </a:rPr>
              <a:t>1s&lt;</a:t>
            </a:r>
            <a:r>
              <a:rPr lang="it-IT" altLang="it-IT" sz="2400" dirty="0" smtClean="0">
                <a:solidFill>
                  <a:srgbClr val="FF0000"/>
                </a:solidFill>
                <a:latin typeface="Calibri" panose="020F0502020204030204" pitchFamily="34" charset="0"/>
              </a:rPr>
              <a:t>2s=2p</a:t>
            </a:r>
            <a:r>
              <a:rPr lang="it-IT" altLang="it-IT" sz="2400" dirty="0" smtClean="0">
                <a:solidFill>
                  <a:srgbClr val="000000"/>
                </a:solidFill>
                <a:latin typeface="Calibri" panose="020F0502020204030204" pitchFamily="34" charset="0"/>
              </a:rPr>
              <a:t>&lt;</a:t>
            </a:r>
            <a:r>
              <a:rPr lang="it-IT" altLang="it-IT" sz="2400" dirty="0" smtClean="0">
                <a:solidFill>
                  <a:srgbClr val="FF0000"/>
                </a:solidFill>
                <a:latin typeface="Calibri" panose="020F0502020204030204" pitchFamily="34" charset="0"/>
              </a:rPr>
              <a:t>3s=3p=3d</a:t>
            </a:r>
            <a:r>
              <a:rPr lang="it-IT" altLang="it-IT" sz="2400" dirty="0" smtClean="0">
                <a:solidFill>
                  <a:srgbClr val="000000"/>
                </a:solidFill>
                <a:latin typeface="Calibri" panose="020F0502020204030204" pitchFamily="34" charset="0"/>
              </a:rPr>
              <a:t>&lt;4s </a:t>
            </a:r>
            <a:r>
              <a:rPr lang="it-IT" altLang="it-IT" sz="2400" dirty="0">
                <a:solidFill>
                  <a:srgbClr val="000000"/>
                </a:solidFill>
                <a:latin typeface="Calibri" panose="020F0502020204030204" pitchFamily="34" charset="0"/>
              </a:rPr>
              <a:t>...</a:t>
            </a:r>
          </a:p>
        </p:txBody>
      </p:sp>
      <p:sp>
        <p:nvSpPr>
          <p:cNvPr id="63492" name="Text Box 5"/>
          <p:cNvSpPr txBox="1">
            <a:spLocks noChangeArrowheads="1"/>
          </p:cNvSpPr>
          <p:nvPr/>
        </p:nvSpPr>
        <p:spPr bwMode="auto">
          <a:xfrm>
            <a:off x="3059113" y="2997200"/>
            <a:ext cx="3124200" cy="466725"/>
          </a:xfrm>
          <a:prstGeom prst="rect">
            <a:avLst/>
          </a:prstGeom>
          <a:ln>
            <a:headEnd/>
            <a:tailEnd/>
          </a:ln>
        </p:spPr>
        <p:style>
          <a:lnRef idx="0">
            <a:schemeClr val="accent3"/>
          </a:lnRef>
          <a:fillRef idx="3">
            <a:schemeClr val="accent3"/>
          </a:fillRef>
          <a:effectRef idx="3">
            <a:schemeClr val="accent3"/>
          </a:effectRef>
          <a:fontRef idx="minor">
            <a:schemeClr val="lt1"/>
          </a:fontRef>
        </p:style>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defRPr/>
            </a:pPr>
            <a:r>
              <a:rPr lang="it-IT" altLang="it-IT" sz="2400" dirty="0" smtClean="0">
                <a:solidFill>
                  <a:srgbClr val="000000"/>
                </a:solidFill>
                <a:latin typeface="Calibri" panose="020F0502020204030204" pitchFamily="34" charset="0"/>
              </a:rPr>
              <a:t>Scala dell’energia</a:t>
            </a:r>
          </a:p>
        </p:txBody>
      </p:sp>
      <p:sp>
        <p:nvSpPr>
          <p:cNvPr id="2" name="CasellaDiTesto 1"/>
          <p:cNvSpPr txBox="1"/>
          <p:nvPr/>
        </p:nvSpPr>
        <p:spPr>
          <a:xfrm>
            <a:off x="1258888" y="1341438"/>
            <a:ext cx="6408737" cy="830262"/>
          </a:xfrm>
          <a:prstGeom prst="rect">
            <a:avLst/>
          </a:prstGeom>
          <a:noFill/>
        </p:spPr>
        <p:txBody>
          <a:bodyPr>
            <a:spAutoFit/>
          </a:bodyPr>
          <a:lstStyle/>
          <a:p>
            <a:pPr algn="ctr">
              <a:defRPr/>
            </a:pPr>
            <a:r>
              <a:rPr lang="it-IT" dirty="0">
                <a:latin typeface="Calibri" panose="020F0502020204030204" pitchFamily="34" charset="0"/>
              </a:rPr>
              <a:t>Gli elettroni si dispongono negli orbitali secondo un criterio di </a:t>
            </a:r>
            <a:r>
              <a:rPr lang="it-IT" b="1" dirty="0">
                <a:solidFill>
                  <a:srgbClr val="FF0000"/>
                </a:solidFill>
                <a:latin typeface="Calibri" panose="020F0502020204030204" pitchFamily="34" charset="0"/>
              </a:rPr>
              <a:t>energia crescente</a:t>
            </a:r>
          </a:p>
        </p:txBody>
      </p:sp>
      <p:sp>
        <p:nvSpPr>
          <p:cNvPr id="3" name="Freccia in giù 2"/>
          <p:cNvSpPr/>
          <p:nvPr/>
        </p:nvSpPr>
        <p:spPr bwMode="auto">
          <a:xfrm>
            <a:off x="4427984" y="2222863"/>
            <a:ext cx="216024" cy="576064"/>
          </a:xfrm>
          <a:prstGeom prst="downArrow">
            <a:avLst/>
          </a:prstGeom>
          <a:ln/>
          <a:extLst/>
        </p:spPr>
        <p:style>
          <a:lnRef idx="0">
            <a:schemeClr val="accent3"/>
          </a:lnRef>
          <a:fillRef idx="3">
            <a:schemeClr val="accent3"/>
          </a:fillRef>
          <a:effectRef idx="3">
            <a:schemeClr val="accent3"/>
          </a:effectRef>
          <a:fontRef idx="minor">
            <a:schemeClr val="lt1"/>
          </a:fontRef>
        </p:style>
        <p:txBody>
          <a:bodyPr/>
          <a:lstStyle/>
          <a:p>
            <a:pPr algn="ctr">
              <a:defRPr/>
            </a:pPr>
            <a:endParaRPr lang="it-IT" sz="1000">
              <a:solidFill>
                <a:schemeClr val="tx1"/>
              </a:solidFill>
              <a:latin typeface="Calibri" panose="020F0502020204030204" pitchFamily="34" charset="0"/>
            </a:endParaRPr>
          </a:p>
        </p:txBody>
      </p:sp>
      <p:sp>
        <p:nvSpPr>
          <p:cNvPr id="7" name="Text Box 4"/>
          <p:cNvSpPr txBox="1">
            <a:spLocks noChangeArrowheads="1"/>
          </p:cNvSpPr>
          <p:nvPr/>
        </p:nvSpPr>
        <p:spPr bwMode="auto">
          <a:xfrm>
            <a:off x="2360327" y="5276056"/>
            <a:ext cx="45175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dirty="0">
                <a:solidFill>
                  <a:srgbClr val="000000"/>
                </a:solidFill>
                <a:latin typeface="Calibri" panose="020F0502020204030204" pitchFamily="34" charset="0"/>
              </a:rPr>
              <a:t>1s&lt;</a:t>
            </a:r>
            <a:r>
              <a:rPr lang="it-IT" altLang="it-IT" sz="2400" dirty="0">
                <a:solidFill>
                  <a:srgbClr val="FF0000"/>
                </a:solidFill>
                <a:latin typeface="Calibri" panose="020F0502020204030204" pitchFamily="34" charset="0"/>
              </a:rPr>
              <a:t>2s&lt;2p&lt;3s&lt;3p&lt;4s</a:t>
            </a:r>
            <a:r>
              <a:rPr lang="it-IT" altLang="it-IT" sz="2400" dirty="0">
                <a:solidFill>
                  <a:srgbClr val="000000"/>
                </a:solidFill>
                <a:latin typeface="Calibri" panose="020F0502020204030204" pitchFamily="34" charset="0"/>
              </a:rPr>
              <a:t>&lt;3d&lt;4p&lt;5s&lt; ...</a:t>
            </a:r>
          </a:p>
        </p:txBody>
      </p:sp>
      <p:sp>
        <p:nvSpPr>
          <p:cNvPr id="8" name="CasellaDiTesto 7"/>
          <p:cNvSpPr txBox="1"/>
          <p:nvPr/>
        </p:nvSpPr>
        <p:spPr>
          <a:xfrm>
            <a:off x="1355837" y="3631592"/>
            <a:ext cx="3162522" cy="461665"/>
          </a:xfrm>
          <a:prstGeom prst="rect">
            <a:avLst/>
          </a:prstGeom>
          <a:noFill/>
        </p:spPr>
        <p:txBody>
          <a:bodyPr wrap="square">
            <a:spAutoFit/>
          </a:bodyPr>
          <a:lstStyle/>
          <a:p>
            <a:pPr algn="ctr">
              <a:defRPr/>
            </a:pPr>
            <a:r>
              <a:rPr lang="it-IT" b="1" dirty="0" smtClean="0">
                <a:latin typeface="Calibri" panose="020F0502020204030204" pitchFamily="34" charset="0"/>
              </a:rPr>
              <a:t>Atomo di H</a:t>
            </a:r>
            <a:r>
              <a:rPr lang="it-IT" dirty="0" smtClean="0">
                <a:latin typeface="Calibri" panose="020F0502020204030204" pitchFamily="34" charset="0"/>
              </a:rPr>
              <a:t>: 1 solo e-</a:t>
            </a:r>
            <a:endParaRPr lang="it-IT" b="1" dirty="0">
              <a:solidFill>
                <a:srgbClr val="FF0000"/>
              </a:solidFill>
              <a:effectLst>
                <a:outerShdw blurRad="38100" dist="38100" dir="2700000" algn="tl">
                  <a:srgbClr val="000000">
                    <a:alpha val="43137"/>
                  </a:srgbClr>
                </a:outerShdw>
              </a:effectLst>
              <a:latin typeface="Calibri" panose="020F0502020204030204" pitchFamily="34" charset="0"/>
            </a:endParaRPr>
          </a:p>
        </p:txBody>
      </p:sp>
      <p:sp>
        <p:nvSpPr>
          <p:cNvPr id="9" name="CasellaDiTesto 8"/>
          <p:cNvSpPr txBox="1"/>
          <p:nvPr/>
        </p:nvSpPr>
        <p:spPr>
          <a:xfrm>
            <a:off x="1258888" y="4758141"/>
            <a:ext cx="3779912" cy="461665"/>
          </a:xfrm>
          <a:prstGeom prst="rect">
            <a:avLst/>
          </a:prstGeom>
          <a:noFill/>
        </p:spPr>
        <p:txBody>
          <a:bodyPr wrap="square">
            <a:spAutoFit/>
          </a:bodyPr>
          <a:lstStyle/>
          <a:p>
            <a:pPr algn="ctr">
              <a:defRPr/>
            </a:pPr>
            <a:r>
              <a:rPr lang="it-IT" b="1" dirty="0" smtClean="0">
                <a:latin typeface="Calibri" panose="020F0502020204030204" pitchFamily="34" charset="0"/>
              </a:rPr>
              <a:t>Atomi </a:t>
            </a:r>
            <a:r>
              <a:rPr lang="it-IT" b="1" dirty="0" err="1" smtClean="0">
                <a:latin typeface="Calibri" panose="020F0502020204030204" pitchFamily="34" charset="0"/>
              </a:rPr>
              <a:t>polielettronici</a:t>
            </a:r>
            <a:r>
              <a:rPr lang="it-IT" dirty="0" smtClean="0">
                <a:latin typeface="Calibri" panose="020F0502020204030204" pitchFamily="34" charset="0"/>
              </a:rPr>
              <a:t>: n e-</a:t>
            </a:r>
            <a:endParaRPr lang="it-IT" b="1" dirty="0">
              <a:solidFill>
                <a:srgbClr val="FF0000"/>
              </a:solidFill>
              <a:effectLst>
                <a:outerShdw blurRad="38100" dist="38100" dir="2700000" algn="tl">
                  <a:srgbClr val="000000">
                    <a:alpha val="43137"/>
                  </a:srgbClr>
                </a:outerShdw>
              </a:effectLst>
              <a:latin typeface="Calibri" panose="020F050202020403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67544" y="692696"/>
            <a:ext cx="8550275" cy="3354765"/>
          </a:xfrm>
          <a:prstGeom prst="rect">
            <a:avLst/>
          </a:prstGeom>
        </p:spPr>
        <p:txBody>
          <a:bodyPr>
            <a:spAutoFit/>
          </a:bodyPr>
          <a:lstStyle/>
          <a:p>
            <a:pPr algn="ctr">
              <a:defRPr/>
            </a:pPr>
            <a:r>
              <a:rPr lang="it-IT" sz="2800" b="1" dirty="0">
                <a:solidFill>
                  <a:srgbClr val="FF0000"/>
                </a:solidFill>
                <a:latin typeface="Calibri" panose="020F0502020204030204" pitchFamily="34" charset="0"/>
              </a:rPr>
              <a:t>Energia degli orbitali negli atomi </a:t>
            </a:r>
            <a:r>
              <a:rPr lang="it-IT" sz="2800" b="1" dirty="0" err="1">
                <a:solidFill>
                  <a:srgbClr val="FF0000"/>
                </a:solidFill>
                <a:latin typeface="Calibri" panose="020F0502020204030204" pitchFamily="34" charset="0"/>
              </a:rPr>
              <a:t>polielettronici</a:t>
            </a:r>
            <a:endParaRPr lang="it-IT" sz="2800" b="1" dirty="0">
              <a:solidFill>
                <a:srgbClr val="FF0000"/>
              </a:solidFill>
              <a:latin typeface="Calibri" panose="020F0502020204030204" pitchFamily="34" charset="0"/>
            </a:endParaRPr>
          </a:p>
          <a:p>
            <a:pPr algn="ctr">
              <a:defRPr/>
            </a:pPr>
            <a:endParaRPr lang="it-IT" sz="2800" dirty="0">
              <a:solidFill>
                <a:srgbClr val="FF0000"/>
              </a:solidFill>
              <a:latin typeface="Calibri" panose="020F0502020204030204" pitchFamily="34" charset="0"/>
            </a:endParaRPr>
          </a:p>
          <a:p>
            <a:pPr>
              <a:defRPr/>
            </a:pPr>
            <a:r>
              <a:rPr lang="it-IT" dirty="0">
                <a:latin typeface="Calibri" panose="020F0502020204030204" pitchFamily="34" charset="0"/>
              </a:rPr>
              <a:t>Nell'</a:t>
            </a:r>
            <a:r>
              <a:rPr lang="it-IT" b="1" dirty="0">
                <a:latin typeface="Calibri" panose="020F0502020204030204" pitchFamily="34" charset="0"/>
              </a:rPr>
              <a:t>atomo di idrogeno </a:t>
            </a:r>
            <a:r>
              <a:rPr lang="it-IT" dirty="0">
                <a:latin typeface="Calibri" panose="020F0502020204030204" pitchFamily="34" charset="0"/>
              </a:rPr>
              <a:t>e ioni idrogenoidi l'energia degli orbitali dipende solo dal numero quantico principale </a:t>
            </a:r>
            <a:r>
              <a:rPr lang="it-IT" sz="3600" b="1" dirty="0">
                <a:latin typeface="Calibri" panose="020F0502020204030204" pitchFamily="34" charset="0"/>
              </a:rPr>
              <a:t>n</a:t>
            </a:r>
          </a:p>
          <a:p>
            <a:pPr>
              <a:defRPr/>
            </a:pPr>
            <a:endParaRPr lang="it-IT" dirty="0">
              <a:latin typeface="Calibri" panose="020F0502020204030204" pitchFamily="34" charset="0"/>
            </a:endParaRPr>
          </a:p>
          <a:p>
            <a:pPr>
              <a:defRPr/>
            </a:pPr>
            <a:r>
              <a:rPr lang="it-IT" dirty="0">
                <a:latin typeface="Calibri" panose="020F0502020204030204" pitchFamily="34" charset="0"/>
              </a:rPr>
              <a:t>Negli </a:t>
            </a:r>
            <a:r>
              <a:rPr lang="it-IT" b="1" dirty="0">
                <a:latin typeface="Calibri" panose="020F0502020204030204" pitchFamily="34" charset="0"/>
              </a:rPr>
              <a:t>atomi </a:t>
            </a:r>
            <a:r>
              <a:rPr lang="it-IT" b="1" dirty="0" err="1">
                <a:latin typeface="Calibri" panose="020F0502020204030204" pitchFamily="34" charset="0"/>
              </a:rPr>
              <a:t>polielettronici</a:t>
            </a:r>
            <a:r>
              <a:rPr lang="it-IT" b="1" dirty="0">
                <a:latin typeface="Calibri" panose="020F0502020204030204" pitchFamily="34" charset="0"/>
              </a:rPr>
              <a:t> </a:t>
            </a:r>
            <a:r>
              <a:rPr lang="it-IT" dirty="0">
                <a:latin typeface="Calibri" panose="020F0502020204030204" pitchFamily="34" charset="0"/>
              </a:rPr>
              <a:t>l'energia degli orbitali dipende anche da fattori elettronici e spaziali</a:t>
            </a:r>
            <a:r>
              <a:rPr lang="it-IT" dirty="0" smtClean="0">
                <a:latin typeface="Calibri" panose="020F0502020204030204" pitchFamily="34" charset="0"/>
              </a:rPr>
              <a:t>:</a:t>
            </a:r>
          </a:p>
          <a:p>
            <a:pPr>
              <a:defRPr/>
            </a:pPr>
            <a:endParaRPr lang="it-IT" dirty="0">
              <a:latin typeface="Calibri" panose="020F0502020204030204" pitchFamily="34" charset="0"/>
            </a:endParaRPr>
          </a:p>
        </p:txBody>
      </p:sp>
      <p:sp>
        <p:nvSpPr>
          <p:cNvPr id="4" name="Rettangolo 3"/>
          <p:cNvSpPr/>
          <p:nvPr/>
        </p:nvSpPr>
        <p:spPr>
          <a:xfrm>
            <a:off x="971600" y="3933056"/>
            <a:ext cx="8275343" cy="2677656"/>
          </a:xfrm>
          <a:prstGeom prst="rect">
            <a:avLst/>
          </a:prstGeom>
        </p:spPr>
        <p:txBody>
          <a:bodyPr wrap="square">
            <a:spAutoFit/>
          </a:bodyPr>
          <a:lstStyle/>
          <a:p>
            <a:pPr>
              <a:defRPr/>
            </a:pPr>
            <a:r>
              <a:rPr lang="it-IT" dirty="0">
                <a:latin typeface="Calibri" panose="020F0502020204030204" pitchFamily="34" charset="0"/>
              </a:rPr>
              <a:t>aumento della carica nucleare (Z)</a:t>
            </a:r>
          </a:p>
          <a:p>
            <a:pPr>
              <a:defRPr/>
            </a:pPr>
            <a:endParaRPr lang="it-IT" dirty="0" smtClean="0">
              <a:latin typeface="Calibri" panose="020F0502020204030204" pitchFamily="34" charset="0"/>
            </a:endParaRPr>
          </a:p>
          <a:p>
            <a:pPr>
              <a:defRPr/>
            </a:pPr>
            <a:r>
              <a:rPr lang="it-IT" dirty="0" smtClean="0">
                <a:latin typeface="Calibri" panose="020F0502020204030204" pitchFamily="34" charset="0"/>
              </a:rPr>
              <a:t>aumento </a:t>
            </a:r>
            <a:r>
              <a:rPr lang="it-IT" dirty="0">
                <a:latin typeface="Calibri" panose="020F0502020204030204" pitchFamily="34" charset="0"/>
              </a:rPr>
              <a:t>del numero di elettroni</a:t>
            </a:r>
          </a:p>
          <a:p>
            <a:pPr>
              <a:defRPr/>
            </a:pPr>
            <a:endParaRPr lang="it-IT" dirty="0" smtClean="0">
              <a:latin typeface="Calibri" panose="020F0502020204030204" pitchFamily="34" charset="0"/>
            </a:endParaRPr>
          </a:p>
          <a:p>
            <a:pPr>
              <a:defRPr/>
            </a:pPr>
            <a:r>
              <a:rPr lang="it-IT" dirty="0" smtClean="0">
                <a:latin typeface="Calibri" panose="020F0502020204030204" pitchFamily="34" charset="0"/>
              </a:rPr>
              <a:t>schermatura </a:t>
            </a:r>
            <a:r>
              <a:rPr lang="it-IT" dirty="0">
                <a:latin typeface="Calibri" panose="020F0502020204030204" pitchFamily="34" charset="0"/>
              </a:rPr>
              <a:t>degli elettroni più interni su quelli più esterni</a:t>
            </a:r>
          </a:p>
          <a:p>
            <a:pPr>
              <a:defRPr/>
            </a:pPr>
            <a:endParaRPr lang="it-IT" dirty="0" smtClean="0">
              <a:latin typeface="Calibri" panose="020F0502020204030204" pitchFamily="34" charset="0"/>
            </a:endParaRPr>
          </a:p>
          <a:p>
            <a:pPr>
              <a:defRPr/>
            </a:pPr>
            <a:r>
              <a:rPr lang="it-IT" dirty="0" smtClean="0">
                <a:latin typeface="Calibri" panose="020F0502020204030204" pitchFamily="34" charset="0"/>
              </a:rPr>
              <a:t>forma </a:t>
            </a:r>
            <a:r>
              <a:rPr lang="it-IT" dirty="0">
                <a:latin typeface="Calibri" panose="020F0502020204030204" pitchFamily="34" charset="0"/>
              </a:rPr>
              <a:t>dell'orbitale e sua estensione spaziale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ttangolo 1"/>
          <p:cNvSpPr>
            <a:spLocks noChangeArrowheads="1"/>
          </p:cNvSpPr>
          <p:nvPr/>
        </p:nvSpPr>
        <p:spPr bwMode="auto">
          <a:xfrm>
            <a:off x="107950" y="260350"/>
            <a:ext cx="8928546"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a:solidFill>
                  <a:srgbClr val="FF0000"/>
                </a:solidFill>
                <a:latin typeface="Calibri" panose="020F0502020204030204" pitchFamily="34" charset="0"/>
              </a:rPr>
              <a:t>Effetto della </a:t>
            </a:r>
            <a:r>
              <a:rPr lang="it-IT" altLang="it-IT" sz="2800" b="1" dirty="0">
                <a:solidFill>
                  <a:srgbClr val="FF0000"/>
                </a:solidFill>
                <a:latin typeface="Calibri" panose="020F0502020204030204" pitchFamily="34" charset="0"/>
              </a:rPr>
              <a:t>carica nucleare </a:t>
            </a:r>
            <a:r>
              <a:rPr lang="it-IT" altLang="it-IT" sz="2800" dirty="0">
                <a:solidFill>
                  <a:srgbClr val="FF0000"/>
                </a:solidFill>
                <a:latin typeface="Calibri" panose="020F0502020204030204" pitchFamily="34" charset="0"/>
              </a:rPr>
              <a:t>sull'energia degli orbitali</a:t>
            </a:r>
          </a:p>
          <a:p>
            <a:pPr eaLnBrk="1" hangingPunct="1">
              <a:spcBef>
                <a:spcPct val="0"/>
              </a:spcBef>
              <a:buFontTx/>
              <a:buNone/>
            </a:pPr>
            <a:endParaRPr lang="it-IT" altLang="it-IT" sz="2800" dirty="0">
              <a:solidFill>
                <a:srgbClr val="FF0000"/>
              </a:solidFill>
              <a:latin typeface="Calibri" panose="020F0502020204030204" pitchFamily="34" charset="0"/>
            </a:endParaRPr>
          </a:p>
          <a:p>
            <a:pPr eaLnBrk="1" hangingPunct="1">
              <a:spcBef>
                <a:spcPct val="0"/>
              </a:spcBef>
              <a:buFontTx/>
              <a:buNone/>
            </a:pPr>
            <a:r>
              <a:rPr lang="it-IT" altLang="it-IT" sz="2400" dirty="0">
                <a:latin typeface="Calibri" panose="020F0502020204030204" pitchFamily="34" charset="0"/>
              </a:rPr>
              <a:t>L'atomo H (Z = 1) e lo ione He</a:t>
            </a:r>
            <a:r>
              <a:rPr lang="it-IT" altLang="it-IT" sz="2400" baseline="30000" dirty="0">
                <a:latin typeface="Calibri" panose="020F0502020204030204" pitchFamily="34" charset="0"/>
              </a:rPr>
              <a:t>+</a:t>
            </a:r>
            <a:r>
              <a:rPr lang="it-IT" altLang="it-IT" sz="2400" dirty="0">
                <a:latin typeface="Calibri" panose="020F0502020204030204" pitchFamily="34" charset="0"/>
              </a:rPr>
              <a:t> (Z=2) hanno entrambi un</a:t>
            </a:r>
          </a:p>
          <a:p>
            <a:pPr eaLnBrk="1" hangingPunct="1">
              <a:spcBef>
                <a:spcPct val="0"/>
              </a:spcBef>
              <a:buFontTx/>
              <a:buNone/>
            </a:pPr>
            <a:r>
              <a:rPr lang="it-IT" altLang="it-IT" sz="2400" dirty="0">
                <a:latin typeface="Calibri" panose="020F0502020204030204" pitchFamily="34" charset="0"/>
              </a:rPr>
              <a:t>elettrone nell'orbitale 1s:</a:t>
            </a:r>
          </a:p>
          <a:p>
            <a:pPr eaLnBrk="1" hangingPunct="1">
              <a:spcBef>
                <a:spcPct val="0"/>
              </a:spcBef>
              <a:buFontTx/>
              <a:buNone/>
            </a:pPr>
            <a:r>
              <a:rPr lang="it-IT" altLang="it-IT" sz="2400" dirty="0">
                <a:latin typeface="Calibri" panose="020F0502020204030204" pitchFamily="34" charset="0"/>
              </a:rPr>
              <a:t>La maggior carica nucleare in He</a:t>
            </a:r>
            <a:r>
              <a:rPr lang="it-IT" altLang="it-IT" sz="2400" baseline="30000" dirty="0">
                <a:latin typeface="Calibri" panose="020F0502020204030204" pitchFamily="34" charset="0"/>
              </a:rPr>
              <a:t>+</a:t>
            </a:r>
            <a:r>
              <a:rPr lang="it-IT" altLang="it-IT" sz="2400" dirty="0">
                <a:latin typeface="Calibri" panose="020F0502020204030204" pitchFamily="34" charset="0"/>
              </a:rPr>
              <a:t> avvicina maggiormente</a:t>
            </a:r>
          </a:p>
          <a:p>
            <a:pPr eaLnBrk="1" hangingPunct="1">
              <a:spcBef>
                <a:spcPct val="0"/>
              </a:spcBef>
              <a:buFontTx/>
              <a:buNone/>
            </a:pPr>
            <a:r>
              <a:rPr lang="it-IT" altLang="it-IT" sz="2400" dirty="0">
                <a:latin typeface="Calibri" panose="020F0502020204030204" pitchFamily="34" charset="0"/>
              </a:rPr>
              <a:t>l'elettrone al nucleo</a:t>
            </a:r>
          </a:p>
          <a:p>
            <a:pPr eaLnBrk="1" hangingPunct="1">
              <a:spcBef>
                <a:spcPct val="0"/>
              </a:spcBef>
              <a:buFontTx/>
              <a:buNone/>
            </a:pPr>
            <a:endParaRPr lang="it-IT" altLang="it-IT" sz="2400" dirty="0">
              <a:latin typeface="Calibri" panose="020F0502020204030204" pitchFamily="34" charset="0"/>
            </a:endParaRPr>
          </a:p>
          <a:p>
            <a:pPr eaLnBrk="1" hangingPunct="1">
              <a:spcBef>
                <a:spcPct val="0"/>
              </a:spcBef>
              <a:buFontTx/>
              <a:buNone/>
            </a:pPr>
            <a:r>
              <a:rPr lang="it-IT" altLang="it-IT" sz="2400" dirty="0">
                <a:latin typeface="Calibri" panose="020F0502020204030204" pitchFamily="34" charset="0"/>
              </a:rPr>
              <a:t>L'orbitale 1s in He</a:t>
            </a:r>
            <a:r>
              <a:rPr lang="it-IT" altLang="it-IT" sz="2400" baseline="30000" dirty="0">
                <a:latin typeface="Calibri" panose="020F0502020204030204" pitchFamily="34" charset="0"/>
              </a:rPr>
              <a:t>+</a:t>
            </a:r>
            <a:r>
              <a:rPr lang="it-IT" altLang="it-IT" sz="2400" dirty="0">
                <a:latin typeface="Calibri" panose="020F0502020204030204" pitchFamily="34" charset="0"/>
              </a:rPr>
              <a:t> ha energia minore dell'orbitale 1s in H</a:t>
            </a:r>
          </a:p>
        </p:txBody>
      </p:sp>
      <p:sp>
        <p:nvSpPr>
          <p:cNvPr id="3" name="Freccia circolare a sinistra 2"/>
          <p:cNvSpPr/>
          <p:nvPr/>
        </p:nvSpPr>
        <p:spPr bwMode="auto">
          <a:xfrm>
            <a:off x="3635896" y="5135739"/>
            <a:ext cx="360363" cy="647700"/>
          </a:xfrm>
          <a:prstGeom prst="curvedLeftArrow">
            <a:avLst/>
          </a:prstGeom>
          <a:ln/>
          <a:extLst/>
        </p:spPr>
        <p:style>
          <a:lnRef idx="2">
            <a:schemeClr val="accent5">
              <a:shade val="50000"/>
            </a:schemeClr>
          </a:lnRef>
          <a:fillRef idx="1">
            <a:schemeClr val="accent5"/>
          </a:fillRef>
          <a:effectRef idx="0">
            <a:schemeClr val="accent5"/>
          </a:effectRef>
          <a:fontRef idx="minor">
            <a:schemeClr val="lt1"/>
          </a:fontRef>
        </p:style>
        <p:txBody>
          <a:bodyPr/>
          <a:lstStyle/>
          <a:p>
            <a:pPr algn="ctr">
              <a:defRPr/>
            </a:pPr>
            <a:endParaRPr lang="it-IT" sz="1000">
              <a:solidFill>
                <a:schemeClr val="tx1"/>
              </a:solidFill>
            </a:endParaRPr>
          </a:p>
        </p:txBody>
      </p:sp>
      <p:sp>
        <p:nvSpPr>
          <p:cNvPr id="65540" name="Rettangolo 3"/>
          <p:cNvSpPr>
            <a:spLocks noChangeArrowheads="1"/>
          </p:cNvSpPr>
          <p:nvPr/>
        </p:nvSpPr>
        <p:spPr bwMode="auto">
          <a:xfrm>
            <a:off x="217487" y="3716338"/>
            <a:ext cx="8675687" cy="2800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a:solidFill>
                  <a:srgbClr val="FF0000"/>
                </a:solidFill>
                <a:latin typeface="Calibri" panose="020F0502020204030204" pitchFamily="34" charset="0"/>
              </a:rPr>
              <a:t>Effetto di </a:t>
            </a:r>
            <a:r>
              <a:rPr lang="it-IT" altLang="it-IT" sz="2800" b="1" dirty="0">
                <a:solidFill>
                  <a:srgbClr val="FF0000"/>
                </a:solidFill>
                <a:latin typeface="Calibri" panose="020F0502020204030204" pitchFamily="34" charset="0"/>
              </a:rPr>
              <a:t>elettroni addizionali </a:t>
            </a:r>
            <a:r>
              <a:rPr lang="it-IT" altLang="it-IT" sz="2800" dirty="0">
                <a:solidFill>
                  <a:srgbClr val="FF0000"/>
                </a:solidFill>
                <a:latin typeface="Calibri" panose="020F0502020204030204" pitchFamily="34" charset="0"/>
              </a:rPr>
              <a:t>sull'energia dell'orbitale</a:t>
            </a:r>
          </a:p>
          <a:p>
            <a:pPr eaLnBrk="1" hangingPunct="1">
              <a:spcBef>
                <a:spcPct val="0"/>
              </a:spcBef>
              <a:buFontTx/>
              <a:buNone/>
            </a:pPr>
            <a:endParaRPr lang="it-IT" altLang="it-IT" sz="2800" dirty="0">
              <a:solidFill>
                <a:srgbClr val="FF0000"/>
              </a:solidFill>
              <a:latin typeface="Calibri" panose="020F0502020204030204" pitchFamily="34" charset="0"/>
            </a:endParaRPr>
          </a:p>
          <a:p>
            <a:pPr eaLnBrk="1" hangingPunct="1">
              <a:spcBef>
                <a:spcPct val="0"/>
              </a:spcBef>
              <a:buFontTx/>
              <a:buNone/>
            </a:pPr>
            <a:r>
              <a:rPr lang="it-IT" altLang="it-IT" sz="2400" dirty="0">
                <a:latin typeface="Calibri" panose="020F0502020204030204" pitchFamily="34" charset="0"/>
              </a:rPr>
              <a:t>L'orbitale 1s dell'atomo He e dello ione He</a:t>
            </a:r>
            <a:r>
              <a:rPr lang="it-IT" altLang="it-IT" sz="2400" baseline="30000" dirty="0">
                <a:latin typeface="Calibri" panose="020F0502020204030204" pitchFamily="34" charset="0"/>
              </a:rPr>
              <a:t>+</a:t>
            </a:r>
            <a:r>
              <a:rPr lang="it-IT" altLang="it-IT" sz="2400" dirty="0">
                <a:latin typeface="Calibri" panose="020F0502020204030204" pitchFamily="34" charset="0"/>
              </a:rPr>
              <a:t> possiede 2 e 1</a:t>
            </a:r>
          </a:p>
          <a:p>
            <a:pPr eaLnBrk="1" hangingPunct="1">
              <a:spcBef>
                <a:spcPct val="0"/>
              </a:spcBef>
              <a:buFontTx/>
              <a:buNone/>
            </a:pPr>
            <a:r>
              <a:rPr lang="it-IT" altLang="it-IT" sz="2400" dirty="0">
                <a:latin typeface="Calibri" panose="020F0502020204030204" pitchFamily="34" charset="0"/>
              </a:rPr>
              <a:t>elettrone rispettivamente</a:t>
            </a:r>
          </a:p>
          <a:p>
            <a:pPr eaLnBrk="1" hangingPunct="1">
              <a:spcBef>
                <a:spcPct val="0"/>
              </a:spcBef>
              <a:buFontTx/>
              <a:buNone/>
            </a:pPr>
            <a:endParaRPr lang="it-IT" altLang="it-IT" sz="2400" dirty="0">
              <a:latin typeface="Calibri" panose="020F0502020204030204" pitchFamily="34" charset="0"/>
            </a:endParaRPr>
          </a:p>
          <a:p>
            <a:pPr eaLnBrk="1" hangingPunct="1">
              <a:spcBef>
                <a:spcPct val="0"/>
              </a:spcBef>
              <a:buFontTx/>
              <a:buNone/>
            </a:pPr>
            <a:r>
              <a:rPr lang="it-IT" altLang="it-IT" sz="2400" dirty="0">
                <a:latin typeface="Calibri" panose="020F0502020204030204" pitchFamily="34" charset="0"/>
              </a:rPr>
              <a:t>La repulsione tra i due elettroni in He provoca un aumento</a:t>
            </a:r>
          </a:p>
          <a:p>
            <a:pPr eaLnBrk="1" hangingPunct="1">
              <a:spcBef>
                <a:spcPct val="0"/>
              </a:spcBef>
              <a:buFontTx/>
              <a:buNone/>
            </a:pPr>
            <a:r>
              <a:rPr lang="it-IT" altLang="it-IT" sz="2400" dirty="0">
                <a:latin typeface="Calibri" panose="020F0502020204030204" pitchFamily="34" charset="0"/>
              </a:rPr>
              <a:t>di energia dell'orbitale 1s rispetto a He</a:t>
            </a:r>
            <a:r>
              <a:rPr lang="it-IT" altLang="it-IT" sz="2400" baseline="30000" dirty="0">
                <a:latin typeface="Calibri" panose="020F0502020204030204" pitchFamily="34" charset="0"/>
              </a:rPr>
              <a:t>+</a:t>
            </a:r>
          </a:p>
        </p:txBody>
      </p:sp>
      <p:sp>
        <p:nvSpPr>
          <p:cNvPr id="5" name="Freccia circolare a sinistra 4"/>
          <p:cNvSpPr/>
          <p:nvPr/>
        </p:nvSpPr>
        <p:spPr bwMode="auto">
          <a:xfrm>
            <a:off x="3132138" y="2349500"/>
            <a:ext cx="360362" cy="647700"/>
          </a:xfrm>
          <a:prstGeom prst="curvedLeftArrow">
            <a:avLst/>
          </a:prstGeom>
          <a:ln/>
          <a:extLst/>
        </p:spPr>
        <p:style>
          <a:lnRef idx="2">
            <a:schemeClr val="accent5">
              <a:shade val="50000"/>
            </a:schemeClr>
          </a:lnRef>
          <a:fillRef idx="1">
            <a:schemeClr val="accent5"/>
          </a:fillRef>
          <a:effectRef idx="0">
            <a:schemeClr val="accent5"/>
          </a:effectRef>
          <a:fontRef idx="minor">
            <a:schemeClr val="lt1"/>
          </a:fontRef>
        </p:style>
        <p:txBody>
          <a:bodyPr/>
          <a:lstStyle/>
          <a:p>
            <a:pPr algn="ctr">
              <a:defRPr/>
            </a:pPr>
            <a:endParaRPr lang="it-IT" sz="1000">
              <a:solidFill>
                <a:schemeClr val="tx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ttangolo 1"/>
          <p:cNvSpPr>
            <a:spLocks noChangeArrowheads="1"/>
          </p:cNvSpPr>
          <p:nvPr/>
        </p:nvSpPr>
        <p:spPr bwMode="auto">
          <a:xfrm>
            <a:off x="179388" y="981075"/>
            <a:ext cx="8785225"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dirty="0">
                <a:solidFill>
                  <a:srgbClr val="FF0000"/>
                </a:solidFill>
                <a:latin typeface="Calibri" panose="020F0502020204030204" pitchFamily="34" charset="0"/>
              </a:rPr>
              <a:t>Effetto degli elettroni interni sull'energia di orbitali esterni</a:t>
            </a:r>
          </a:p>
          <a:p>
            <a:pPr eaLnBrk="1" hangingPunct="1">
              <a:spcBef>
                <a:spcPct val="0"/>
              </a:spcBef>
              <a:buFontTx/>
              <a:buNone/>
            </a:pPr>
            <a:endParaRPr lang="it-IT" altLang="it-IT" sz="2800" dirty="0">
              <a:solidFill>
                <a:srgbClr val="FF0000"/>
              </a:solidFill>
              <a:latin typeface="Calibri" panose="020F0502020204030204" pitchFamily="34" charset="0"/>
            </a:endParaRPr>
          </a:p>
          <a:p>
            <a:pPr eaLnBrk="1" hangingPunct="1">
              <a:spcBef>
                <a:spcPct val="0"/>
              </a:spcBef>
              <a:buFontTx/>
              <a:buNone/>
            </a:pPr>
            <a:endParaRPr lang="it-IT" altLang="it-IT" sz="2400" dirty="0">
              <a:latin typeface="Calibri" panose="020F0502020204030204" pitchFamily="34" charset="0"/>
            </a:endParaRPr>
          </a:p>
          <a:p>
            <a:pPr eaLnBrk="1" hangingPunct="1">
              <a:spcBef>
                <a:spcPct val="0"/>
              </a:spcBef>
              <a:buFontTx/>
              <a:buNone/>
            </a:pPr>
            <a:r>
              <a:rPr lang="it-IT" altLang="it-IT" sz="2400" dirty="0">
                <a:latin typeface="Calibri" panose="020F0502020204030204" pitchFamily="34" charset="0"/>
              </a:rPr>
              <a:t>La </a:t>
            </a:r>
            <a:r>
              <a:rPr lang="it-IT" altLang="it-IT" sz="2400" b="1" dirty="0">
                <a:latin typeface="Calibri" panose="020F0502020204030204" pitchFamily="34" charset="0"/>
              </a:rPr>
              <a:t>repulsione</a:t>
            </a:r>
            <a:r>
              <a:rPr lang="it-IT" altLang="it-IT" sz="2400" dirty="0">
                <a:latin typeface="Calibri" panose="020F0502020204030204" pitchFamily="34" charset="0"/>
              </a:rPr>
              <a:t> tra gli </a:t>
            </a:r>
            <a:r>
              <a:rPr lang="it-IT" altLang="it-IT" sz="2400" b="1" dirty="0">
                <a:latin typeface="Calibri" panose="020F0502020204030204" pitchFamily="34" charset="0"/>
              </a:rPr>
              <a:t>elettroni 1s </a:t>
            </a:r>
            <a:r>
              <a:rPr lang="it-IT" altLang="it-IT" sz="2400" dirty="0">
                <a:latin typeface="Calibri" panose="020F0502020204030204" pitchFamily="34" charset="0"/>
              </a:rPr>
              <a:t>e</a:t>
            </a:r>
            <a:r>
              <a:rPr lang="it-IT" altLang="it-IT" sz="2400" b="1" dirty="0">
                <a:latin typeface="Calibri" panose="020F0502020204030204" pitchFamily="34" charset="0"/>
              </a:rPr>
              <a:t> 2</a:t>
            </a:r>
            <a:r>
              <a:rPr lang="it-IT" altLang="it-IT" sz="2400" dirty="0">
                <a:latin typeface="Calibri" panose="020F0502020204030204" pitchFamily="34" charset="0"/>
              </a:rPr>
              <a:t>s si oppone in parte</a:t>
            </a:r>
          </a:p>
          <a:p>
            <a:pPr eaLnBrk="1" hangingPunct="1">
              <a:spcBef>
                <a:spcPct val="0"/>
              </a:spcBef>
              <a:buFontTx/>
              <a:buNone/>
            </a:pPr>
            <a:r>
              <a:rPr lang="it-IT" altLang="it-IT" sz="2400" dirty="0">
                <a:latin typeface="Calibri" panose="020F0502020204030204" pitchFamily="34" charset="0"/>
              </a:rPr>
              <a:t>all'attrazione del nucleo sugli elettroni 2s</a:t>
            </a:r>
          </a:p>
          <a:p>
            <a:pPr eaLnBrk="1" hangingPunct="1">
              <a:spcBef>
                <a:spcPct val="0"/>
              </a:spcBef>
              <a:buFontTx/>
              <a:buNone/>
            </a:pPr>
            <a:endParaRPr lang="it-IT" altLang="it-IT" sz="2400" dirty="0">
              <a:latin typeface="Calibri" panose="020F0502020204030204" pitchFamily="34" charset="0"/>
            </a:endParaRPr>
          </a:p>
          <a:p>
            <a:pPr eaLnBrk="1" hangingPunct="1">
              <a:spcBef>
                <a:spcPct val="0"/>
              </a:spcBef>
              <a:buFontTx/>
              <a:buNone/>
            </a:pPr>
            <a:endParaRPr lang="it-IT" altLang="it-IT" sz="2400" dirty="0">
              <a:latin typeface="Calibri" panose="020F0502020204030204" pitchFamily="34" charset="0"/>
            </a:endParaRPr>
          </a:p>
          <a:p>
            <a:pPr eaLnBrk="1" hangingPunct="1">
              <a:spcBef>
                <a:spcPct val="0"/>
              </a:spcBef>
              <a:buFontTx/>
              <a:buNone/>
            </a:pPr>
            <a:endParaRPr lang="it-IT" altLang="it-IT" sz="2400" dirty="0">
              <a:latin typeface="Calibri" panose="020F0502020204030204" pitchFamily="34" charset="0"/>
            </a:endParaRPr>
          </a:p>
          <a:p>
            <a:pPr eaLnBrk="1" hangingPunct="1">
              <a:spcBef>
                <a:spcPct val="0"/>
              </a:spcBef>
              <a:buFontTx/>
              <a:buNone/>
            </a:pPr>
            <a:endParaRPr lang="it-IT" altLang="it-IT" sz="2400" dirty="0">
              <a:latin typeface="Calibri" panose="020F0502020204030204" pitchFamily="34" charset="0"/>
            </a:endParaRPr>
          </a:p>
          <a:p>
            <a:pPr eaLnBrk="1" hangingPunct="1">
              <a:spcBef>
                <a:spcPct val="0"/>
              </a:spcBef>
              <a:buFontTx/>
              <a:buNone/>
            </a:pPr>
            <a:r>
              <a:rPr lang="it-IT" altLang="it-IT" sz="2400" dirty="0">
                <a:latin typeface="Calibri" panose="020F0502020204030204" pitchFamily="34" charset="0"/>
              </a:rPr>
              <a:t>la schermatura degli elettroni più interni diminuisce la carica nucleare effettiva (</a:t>
            </a:r>
            <a:r>
              <a:rPr lang="it-IT" altLang="it-IT" sz="2400" dirty="0" err="1">
                <a:latin typeface="Calibri" panose="020F0502020204030204" pitchFamily="34" charset="0"/>
              </a:rPr>
              <a:t>Z</a:t>
            </a:r>
            <a:r>
              <a:rPr lang="it-IT" altLang="it-IT" sz="2400" baseline="-25000" dirty="0" err="1">
                <a:latin typeface="Calibri" panose="020F0502020204030204" pitchFamily="34" charset="0"/>
              </a:rPr>
              <a:t>eff</a:t>
            </a:r>
            <a:r>
              <a:rPr lang="it-IT" altLang="it-IT" sz="2400" dirty="0">
                <a:latin typeface="Calibri" panose="020F0502020204030204" pitchFamily="34" charset="0"/>
              </a:rPr>
              <a:t>) che agisce sugli elettroni più esterni</a:t>
            </a:r>
          </a:p>
        </p:txBody>
      </p:sp>
      <p:sp>
        <p:nvSpPr>
          <p:cNvPr id="4" name="Freccia circolare a sinistra 3"/>
          <p:cNvSpPr/>
          <p:nvPr/>
        </p:nvSpPr>
        <p:spPr bwMode="auto">
          <a:xfrm>
            <a:off x="5338763" y="3119438"/>
            <a:ext cx="358775" cy="1127125"/>
          </a:xfrm>
          <a:prstGeom prst="curvedLeftArrow">
            <a:avLst/>
          </a:prstGeom>
          <a:ln/>
          <a:extLst/>
        </p:spPr>
        <p:style>
          <a:lnRef idx="2">
            <a:schemeClr val="accent5">
              <a:shade val="50000"/>
            </a:schemeClr>
          </a:lnRef>
          <a:fillRef idx="1">
            <a:schemeClr val="accent5"/>
          </a:fillRef>
          <a:effectRef idx="0">
            <a:schemeClr val="accent5"/>
          </a:effectRef>
          <a:fontRef idx="minor">
            <a:schemeClr val="lt1"/>
          </a:fontRef>
        </p:style>
        <p:txBody>
          <a:bodyPr/>
          <a:lstStyle/>
          <a:p>
            <a:pPr algn="ctr">
              <a:defRPr/>
            </a:pPr>
            <a:endParaRPr lang="it-IT" sz="1000">
              <a:solidFill>
                <a:schemeClr val="tx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2316163"/>
            <a:ext cx="2798762" cy="281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587" name="Rettangolo 2"/>
          <p:cNvSpPr>
            <a:spLocks noChangeArrowheads="1"/>
          </p:cNvSpPr>
          <p:nvPr/>
        </p:nvSpPr>
        <p:spPr bwMode="auto">
          <a:xfrm>
            <a:off x="239713" y="1200150"/>
            <a:ext cx="5411787"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endParaRPr lang="it-IT" altLang="it-IT" sz="2400" dirty="0">
              <a:latin typeface="Calibri" panose="020F0502020204030204" pitchFamily="34" charset="0"/>
            </a:endParaRPr>
          </a:p>
          <a:p>
            <a:pPr algn="just" eaLnBrk="1" hangingPunct="1">
              <a:spcBef>
                <a:spcPct val="0"/>
              </a:spcBef>
              <a:buFontTx/>
              <a:buNone/>
            </a:pPr>
            <a:r>
              <a:rPr lang="it-IT" altLang="it-IT" sz="2400" dirty="0">
                <a:latin typeface="Calibri" panose="020F0502020204030204" pitchFamily="34" charset="0"/>
              </a:rPr>
              <a:t>Gli elettroni di orbitali s mostrano una piccola ma significativa probabilità di trovarsi vicino al nucleo, mentre gli elettroni di orbitali p non hanno questa possibilità. Gli elettroni s trascorrono parte del tempo "penetrando" più profondamente verso il nucleo e questo effetto aumenta l'attrazione del nucleo sugli elettroni s</a:t>
            </a:r>
          </a:p>
          <a:p>
            <a:pPr algn="just" eaLnBrk="1" hangingPunct="1">
              <a:spcBef>
                <a:spcPct val="0"/>
              </a:spcBef>
              <a:buFontTx/>
              <a:buNone/>
            </a:pPr>
            <a:endParaRPr lang="it-IT" altLang="it-IT" sz="2400" dirty="0">
              <a:latin typeface="Calibri" panose="020F0502020204030204" pitchFamily="34" charset="0"/>
            </a:endParaRPr>
          </a:p>
          <a:p>
            <a:pPr algn="just" eaLnBrk="1" hangingPunct="1">
              <a:spcBef>
                <a:spcPct val="0"/>
              </a:spcBef>
              <a:buFontTx/>
              <a:buNone/>
            </a:pPr>
            <a:r>
              <a:rPr lang="it-IT" altLang="it-IT" sz="2400" dirty="0">
                <a:latin typeface="Calibri" panose="020F0502020204030204" pitchFamily="34" charset="0"/>
              </a:rPr>
              <a:t> a parità di </a:t>
            </a:r>
            <a:r>
              <a:rPr lang="it-IT" altLang="it-IT" sz="3600" dirty="0">
                <a:latin typeface="Calibri" panose="020F0502020204030204" pitchFamily="34" charset="0"/>
              </a:rPr>
              <a:t>n</a:t>
            </a:r>
            <a:r>
              <a:rPr lang="it-IT" altLang="it-IT" sz="2400" dirty="0">
                <a:latin typeface="Calibri" panose="020F0502020204030204" pitchFamily="34" charset="0"/>
              </a:rPr>
              <a:t>, gli orbitali </a:t>
            </a:r>
            <a:r>
              <a:rPr lang="it-IT" altLang="it-IT" sz="3600" dirty="0">
                <a:latin typeface="Calibri" panose="020F0502020204030204" pitchFamily="34" charset="0"/>
              </a:rPr>
              <a:t>s</a:t>
            </a:r>
            <a:r>
              <a:rPr lang="it-IT" altLang="it-IT" sz="2400" dirty="0">
                <a:latin typeface="Calibri" panose="020F0502020204030204" pitchFamily="34" charset="0"/>
              </a:rPr>
              <a:t> hanno </a:t>
            </a:r>
            <a:r>
              <a:rPr lang="it-IT" altLang="it-IT" sz="2400" b="1" dirty="0">
                <a:latin typeface="Calibri" panose="020F0502020204030204" pitchFamily="34" charset="0"/>
              </a:rPr>
              <a:t>energia</a:t>
            </a:r>
            <a:r>
              <a:rPr lang="it-IT" altLang="it-IT" sz="2400" dirty="0">
                <a:latin typeface="Calibri" panose="020F0502020204030204" pitchFamily="34" charset="0"/>
              </a:rPr>
              <a:t> </a:t>
            </a:r>
            <a:r>
              <a:rPr lang="it-IT" altLang="it-IT" sz="2400" b="1" dirty="0">
                <a:latin typeface="Calibri" panose="020F0502020204030204" pitchFamily="34" charset="0"/>
              </a:rPr>
              <a:t>minore</a:t>
            </a:r>
            <a:r>
              <a:rPr lang="it-IT" altLang="it-IT" sz="2400" dirty="0">
                <a:latin typeface="Calibri" panose="020F0502020204030204" pitchFamily="34" charset="0"/>
              </a:rPr>
              <a:t> degli orbitali </a:t>
            </a:r>
            <a:r>
              <a:rPr lang="it-IT" altLang="it-IT" sz="3600" dirty="0">
                <a:latin typeface="Calibri" panose="020F0502020204030204" pitchFamily="34" charset="0"/>
              </a:rPr>
              <a:t>p</a:t>
            </a:r>
          </a:p>
        </p:txBody>
      </p:sp>
      <p:sp>
        <p:nvSpPr>
          <p:cNvPr id="67588" name="Rettangolo 1"/>
          <p:cNvSpPr>
            <a:spLocks noChangeArrowheads="1"/>
          </p:cNvSpPr>
          <p:nvPr/>
        </p:nvSpPr>
        <p:spPr bwMode="auto">
          <a:xfrm>
            <a:off x="660400" y="476250"/>
            <a:ext cx="7872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a:solidFill>
                  <a:srgbClr val="FF0000"/>
                </a:solidFill>
                <a:latin typeface="Calibri" panose="020F0502020204030204" pitchFamily="34" charset="0"/>
              </a:rPr>
              <a:t>Effetto della forma sull'energia degli orbitali</a:t>
            </a:r>
          </a:p>
        </p:txBody>
      </p:sp>
      <p:sp>
        <p:nvSpPr>
          <p:cNvPr id="5" name="Freccia circolare a sinistra 4"/>
          <p:cNvSpPr/>
          <p:nvPr/>
        </p:nvSpPr>
        <p:spPr bwMode="auto">
          <a:xfrm>
            <a:off x="2411413" y="4652963"/>
            <a:ext cx="358775" cy="647700"/>
          </a:xfrm>
          <a:prstGeom prst="curvedLeftArrow">
            <a:avLst/>
          </a:prstGeom>
          <a:ln/>
          <a:extLst/>
        </p:spPr>
        <p:style>
          <a:lnRef idx="2">
            <a:schemeClr val="accent5">
              <a:shade val="50000"/>
            </a:schemeClr>
          </a:lnRef>
          <a:fillRef idx="1">
            <a:schemeClr val="accent5"/>
          </a:fillRef>
          <a:effectRef idx="0">
            <a:schemeClr val="accent5"/>
          </a:effectRef>
          <a:fontRef idx="minor">
            <a:schemeClr val="lt1"/>
          </a:fontRef>
        </p:style>
        <p:txBody>
          <a:bodyPr/>
          <a:lstStyle/>
          <a:p>
            <a:pPr algn="ctr">
              <a:defRPr/>
            </a:pPr>
            <a:endParaRPr lang="it-IT" sz="1000">
              <a:solidFill>
                <a:schemeClr val="tx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p:cNvSpPr/>
          <p:nvPr/>
        </p:nvSpPr>
        <p:spPr>
          <a:xfrm>
            <a:off x="468313" y="428625"/>
            <a:ext cx="8567737" cy="6370975"/>
          </a:xfrm>
          <a:prstGeom prst="rect">
            <a:avLst/>
          </a:prstGeom>
        </p:spPr>
        <p:txBody>
          <a:bodyPr>
            <a:spAutoFit/>
          </a:bodyPr>
          <a:lstStyle/>
          <a:p>
            <a:pPr>
              <a:defRPr/>
            </a:pPr>
            <a:r>
              <a:rPr lang="it-IT" dirty="0">
                <a:latin typeface="Calibri" panose="020F0502020204030204" pitchFamily="34" charset="0"/>
              </a:rPr>
              <a:t>I fattori elettronici considerati provocano la rimozione della degenerazione dell'energia negli atomi </a:t>
            </a:r>
            <a:r>
              <a:rPr lang="it-IT" dirty="0" err="1">
                <a:latin typeface="Calibri" panose="020F0502020204030204" pitchFamily="34" charset="0"/>
              </a:rPr>
              <a:t>polielettronici</a:t>
            </a:r>
            <a:endParaRPr lang="it-IT" dirty="0">
              <a:latin typeface="Calibri" panose="020F0502020204030204" pitchFamily="34" charset="0"/>
            </a:endParaRPr>
          </a:p>
          <a:p>
            <a:pPr>
              <a:defRPr/>
            </a:pPr>
            <a:endParaRPr lang="it-IT" dirty="0">
              <a:latin typeface="Calibri" panose="020F0502020204030204" pitchFamily="34" charset="0"/>
            </a:endParaRPr>
          </a:p>
          <a:p>
            <a:pPr marL="342900" indent="-342900">
              <a:buFont typeface="Wingdings" panose="05000000000000000000" pitchFamily="2" charset="2"/>
              <a:buChar char="Ø"/>
              <a:defRPr/>
            </a:pPr>
            <a:r>
              <a:rPr lang="it-IT" dirty="0">
                <a:latin typeface="Calibri" panose="020F0502020204030204" pitchFamily="34" charset="0"/>
              </a:rPr>
              <a:t>l'energia degli orbitali dipende da </a:t>
            </a:r>
            <a:r>
              <a:rPr lang="it-IT" sz="3600" dirty="0">
                <a:latin typeface="Calibri" panose="020F0502020204030204" pitchFamily="34" charset="0"/>
              </a:rPr>
              <a:t>n</a:t>
            </a:r>
            <a:r>
              <a:rPr lang="it-IT" i="1" dirty="0">
                <a:latin typeface="Calibri" panose="020F0502020204030204" pitchFamily="34" charset="0"/>
              </a:rPr>
              <a:t> </a:t>
            </a:r>
            <a:r>
              <a:rPr lang="it-IT" dirty="0">
                <a:latin typeface="Calibri" panose="020F0502020204030204" pitchFamily="34" charset="0"/>
              </a:rPr>
              <a:t>e in parte da </a:t>
            </a:r>
            <a:r>
              <a:rPr lang="it-IT" sz="3600" dirty="0">
                <a:latin typeface="Mistral" panose="03090702030407020403" pitchFamily="66" charset="0"/>
              </a:rPr>
              <a:t>l</a:t>
            </a:r>
          </a:p>
          <a:p>
            <a:pPr>
              <a:defRPr/>
            </a:pPr>
            <a:endParaRPr lang="it-IT" i="1" dirty="0">
              <a:latin typeface="Calibri" panose="020F0502020204030204" pitchFamily="34" charset="0"/>
            </a:endParaRPr>
          </a:p>
          <a:p>
            <a:pPr marL="342900" indent="-342900">
              <a:buFont typeface="Wingdings" panose="05000000000000000000" pitchFamily="2" charset="2"/>
              <a:buChar char="Ø"/>
              <a:defRPr/>
            </a:pPr>
            <a:r>
              <a:rPr lang="it-IT" dirty="0">
                <a:latin typeface="Calibri" panose="020F0502020204030204" pitchFamily="34" charset="0"/>
              </a:rPr>
              <a:t>sono degeneri solo gli orbitali aventi lo stesso </a:t>
            </a:r>
            <a:r>
              <a:rPr lang="it-IT" sz="3600" dirty="0">
                <a:latin typeface="Mistral" panose="03090702030407020403" pitchFamily="66" charset="0"/>
              </a:rPr>
              <a:t>l</a:t>
            </a:r>
            <a:endParaRPr lang="it-IT" sz="3600" i="1" dirty="0">
              <a:latin typeface="Calibri" panose="020F0502020204030204" pitchFamily="34" charset="0"/>
            </a:endParaRPr>
          </a:p>
          <a:p>
            <a:pPr>
              <a:defRPr/>
            </a:pPr>
            <a:endParaRPr lang="it-IT" i="1" dirty="0">
              <a:latin typeface="Calibri" panose="020F0502020204030204" pitchFamily="34" charset="0"/>
            </a:endParaRPr>
          </a:p>
          <a:p>
            <a:pPr>
              <a:defRPr/>
            </a:pPr>
            <a:endParaRPr lang="it-IT" dirty="0">
              <a:latin typeface="Calibri" panose="020F0502020204030204" pitchFamily="34" charset="0"/>
            </a:endParaRPr>
          </a:p>
          <a:p>
            <a:pPr>
              <a:defRPr/>
            </a:pPr>
            <a:endParaRPr lang="it-IT" dirty="0">
              <a:latin typeface="Calibri" panose="020F0502020204030204" pitchFamily="34" charset="0"/>
            </a:endParaRPr>
          </a:p>
          <a:p>
            <a:pPr>
              <a:defRPr/>
            </a:pPr>
            <a:endParaRPr lang="it-IT" dirty="0">
              <a:latin typeface="Calibri" panose="020F0502020204030204" pitchFamily="34" charset="0"/>
            </a:endParaRPr>
          </a:p>
          <a:p>
            <a:pPr>
              <a:defRPr/>
            </a:pPr>
            <a:endParaRPr lang="it-IT" dirty="0">
              <a:latin typeface="Calibri" panose="020F0502020204030204" pitchFamily="34" charset="0"/>
            </a:endParaRPr>
          </a:p>
          <a:p>
            <a:pPr>
              <a:defRPr/>
            </a:pPr>
            <a:endParaRPr lang="it-IT" dirty="0">
              <a:latin typeface="Calibri" panose="020F0502020204030204" pitchFamily="34" charset="0"/>
            </a:endParaRPr>
          </a:p>
          <a:p>
            <a:pPr>
              <a:defRPr/>
            </a:pPr>
            <a:endParaRPr lang="it-IT" dirty="0">
              <a:latin typeface="Calibri" panose="020F0502020204030204" pitchFamily="34" charset="0"/>
            </a:endParaRPr>
          </a:p>
          <a:p>
            <a:pPr>
              <a:defRPr/>
            </a:pPr>
            <a:endParaRPr lang="it-IT" dirty="0">
              <a:latin typeface="Calibri" panose="020F0502020204030204" pitchFamily="34" charset="0"/>
            </a:endParaRPr>
          </a:p>
          <a:p>
            <a:pPr algn="ctr">
              <a:defRPr/>
            </a:pPr>
            <a:r>
              <a:rPr lang="it-IT" dirty="0">
                <a:latin typeface="Calibri" panose="020F0502020204030204" pitchFamily="34" charset="0"/>
              </a:rPr>
              <a:t>la successione delle energie degli orbitali diventa:</a:t>
            </a:r>
          </a:p>
          <a:p>
            <a:pPr algn="ctr">
              <a:defRPr/>
            </a:pPr>
            <a:r>
              <a:rPr lang="it-IT" dirty="0">
                <a:latin typeface="Calibri" panose="020F0502020204030204" pitchFamily="34" charset="0"/>
              </a:rPr>
              <a:t>1s &lt; 2s &lt; 2p &lt; 3s &lt; 3p &lt; 3d &lt; 4s &lt; 4p &lt; 4d &lt; 4f ...</a:t>
            </a:r>
          </a:p>
        </p:txBody>
      </p:sp>
      <p:pic>
        <p:nvPicPr>
          <p:cNvPr id="686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0518" y="3140968"/>
            <a:ext cx="3743325" cy="2547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ttangolo 1"/>
          <p:cNvSpPr>
            <a:spLocks noChangeArrowheads="1"/>
          </p:cNvSpPr>
          <p:nvPr/>
        </p:nvSpPr>
        <p:spPr bwMode="auto">
          <a:xfrm>
            <a:off x="539750" y="1268413"/>
            <a:ext cx="86042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 typeface="Wingdings" pitchFamily="2" charset="2"/>
              <a:buChar char="Ø"/>
            </a:pPr>
            <a:r>
              <a:rPr lang="it-IT" altLang="it-IT" sz="2400" dirty="0">
                <a:latin typeface="Calibri" panose="020F0502020204030204" pitchFamily="34" charset="0"/>
              </a:rPr>
              <a:t>per ogni orbitale si somma </a:t>
            </a:r>
            <a:r>
              <a:rPr lang="it-IT" altLang="it-IT" sz="3600" dirty="0" err="1">
                <a:latin typeface="Calibri" panose="020F0502020204030204" pitchFamily="34" charset="0"/>
              </a:rPr>
              <a:t>n+</a:t>
            </a:r>
            <a:r>
              <a:rPr lang="it-IT" altLang="it-IT" sz="3600" dirty="0" err="1">
                <a:latin typeface="Mistral" panose="03090702030407020403" pitchFamily="66" charset="0"/>
              </a:rPr>
              <a:t>l</a:t>
            </a:r>
            <a:endParaRPr lang="it-IT" altLang="it-IT" sz="3600" dirty="0">
              <a:latin typeface="Mistral" panose="03090702030407020403" pitchFamily="66" charset="0"/>
            </a:endParaRPr>
          </a:p>
          <a:p>
            <a:pPr eaLnBrk="1" hangingPunct="1">
              <a:spcBef>
                <a:spcPct val="0"/>
              </a:spcBef>
              <a:buFont typeface="Wingdings" pitchFamily="2" charset="2"/>
              <a:buChar char="Ø"/>
            </a:pPr>
            <a:r>
              <a:rPr lang="it-IT" altLang="it-IT" sz="2400" dirty="0">
                <a:latin typeface="Calibri" panose="020F0502020204030204" pitchFamily="34" charset="0"/>
              </a:rPr>
              <a:t>si ordinano gli orbitali per somma crescente</a:t>
            </a:r>
          </a:p>
          <a:p>
            <a:pPr eaLnBrk="1" hangingPunct="1">
              <a:spcBef>
                <a:spcPct val="0"/>
              </a:spcBef>
              <a:buFont typeface="Wingdings" pitchFamily="2" charset="2"/>
              <a:buChar char="Ø"/>
            </a:pPr>
            <a:r>
              <a:rPr lang="it-IT" altLang="it-IT" sz="2400" dirty="0">
                <a:latin typeface="Calibri" panose="020F0502020204030204" pitchFamily="34" charset="0"/>
              </a:rPr>
              <a:t>in caso di valori uguali ha la precedenza l'orbitale con </a:t>
            </a:r>
            <a:r>
              <a:rPr lang="it-IT" altLang="it-IT" sz="3600" dirty="0">
                <a:latin typeface="Calibri" panose="020F0502020204030204" pitchFamily="34" charset="0"/>
              </a:rPr>
              <a:t>n</a:t>
            </a:r>
            <a:r>
              <a:rPr lang="it-IT" altLang="it-IT" sz="2400" dirty="0">
                <a:latin typeface="Calibri" panose="020F0502020204030204" pitchFamily="34" charset="0"/>
              </a:rPr>
              <a:t> minore</a:t>
            </a:r>
          </a:p>
        </p:txBody>
      </p:sp>
      <p:sp>
        <p:nvSpPr>
          <p:cNvPr id="69635" name="CasellaDiTesto 2"/>
          <p:cNvSpPr txBox="1">
            <a:spLocks noChangeArrowheads="1"/>
          </p:cNvSpPr>
          <p:nvPr/>
        </p:nvSpPr>
        <p:spPr bwMode="auto">
          <a:xfrm>
            <a:off x="539750" y="557213"/>
            <a:ext cx="1957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dirty="0">
                <a:latin typeface="Calibri" panose="020F0502020204030204" pitchFamily="34" charset="0"/>
              </a:rPr>
              <a:t>Nella pratica…</a:t>
            </a:r>
          </a:p>
        </p:txBody>
      </p:sp>
      <p:pic>
        <p:nvPicPr>
          <p:cNvPr id="696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3430588"/>
            <a:ext cx="8296275"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87" name="Group 15"/>
          <p:cNvGrpSpPr>
            <a:grpSpLocks/>
          </p:cNvGrpSpPr>
          <p:nvPr/>
        </p:nvGrpSpPr>
        <p:grpSpPr bwMode="auto">
          <a:xfrm>
            <a:off x="685800" y="457200"/>
            <a:ext cx="7920038" cy="2884488"/>
            <a:chOff x="432" y="288"/>
            <a:chExt cx="4989" cy="1817"/>
          </a:xfrm>
        </p:grpSpPr>
        <p:sp>
          <p:nvSpPr>
            <p:cNvPr id="70660" name="Text Box 2"/>
            <p:cNvSpPr txBox="1">
              <a:spLocks noChangeArrowheads="1"/>
            </p:cNvSpPr>
            <p:nvPr/>
          </p:nvSpPr>
          <p:spPr bwMode="auto">
            <a:xfrm>
              <a:off x="432" y="288"/>
              <a:ext cx="4989" cy="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lnSpc>
                  <a:spcPct val="120000"/>
                </a:lnSpc>
                <a:spcBef>
                  <a:spcPct val="0"/>
                </a:spcBef>
                <a:buFontTx/>
                <a:buNone/>
              </a:pPr>
              <a:r>
                <a:rPr lang="it-IT" altLang="it-IT" sz="2800" b="1" dirty="0">
                  <a:solidFill>
                    <a:srgbClr val="FF0000"/>
                  </a:solidFill>
                  <a:latin typeface="Calibri" panose="020F0502020204030204" pitchFamily="34" charset="0"/>
                </a:rPr>
                <a:t>Principio di esclusione di Pauli</a:t>
              </a:r>
            </a:p>
            <a:p>
              <a:pPr algn="ctr" eaLnBrk="1" hangingPunct="1">
                <a:lnSpc>
                  <a:spcPct val="120000"/>
                </a:lnSpc>
                <a:spcBef>
                  <a:spcPct val="0"/>
                </a:spcBef>
                <a:buFontTx/>
                <a:buNone/>
              </a:pPr>
              <a:endParaRPr lang="it-IT" altLang="it-IT" sz="2400" b="1" u="sng" dirty="0">
                <a:solidFill>
                  <a:srgbClr val="FF0000"/>
                </a:solidFill>
                <a:latin typeface="Calibri" panose="020F0502020204030204" pitchFamily="34" charset="0"/>
              </a:endParaRPr>
            </a:p>
            <a:p>
              <a:pPr eaLnBrk="1" hangingPunct="1">
                <a:lnSpc>
                  <a:spcPct val="120000"/>
                </a:lnSpc>
                <a:spcBef>
                  <a:spcPct val="0"/>
                </a:spcBef>
                <a:buFontTx/>
                <a:buNone/>
              </a:pPr>
              <a:r>
                <a:rPr lang="it-IT" altLang="it-IT" sz="2400" dirty="0">
                  <a:solidFill>
                    <a:srgbClr val="000000"/>
                  </a:solidFill>
                  <a:latin typeface="Calibri" panose="020F0502020204030204" pitchFamily="34" charset="0"/>
                </a:rPr>
                <a:t>- in un atomo </a:t>
              </a:r>
              <a:r>
                <a:rPr lang="it-IT" altLang="it-IT" sz="2400" b="1" dirty="0">
                  <a:solidFill>
                    <a:srgbClr val="000000"/>
                  </a:solidFill>
                  <a:latin typeface="Calibri" panose="020F0502020204030204" pitchFamily="34" charset="0"/>
                </a:rPr>
                <a:t>non</a:t>
              </a:r>
              <a:r>
                <a:rPr lang="it-IT" altLang="it-IT" sz="2400" dirty="0">
                  <a:solidFill>
                    <a:srgbClr val="000000"/>
                  </a:solidFill>
                  <a:latin typeface="Calibri" panose="020F0502020204030204" pitchFamily="34" charset="0"/>
                </a:rPr>
                <a:t> possono esservi due </a:t>
              </a:r>
              <a:r>
                <a:rPr lang="it-IT" altLang="it-IT" sz="2400" b="1" dirty="0">
                  <a:solidFill>
                    <a:srgbClr val="000000"/>
                  </a:solidFill>
                  <a:latin typeface="Calibri" panose="020F0502020204030204" pitchFamily="34" charset="0"/>
                </a:rPr>
                <a:t>elettroni</a:t>
              </a:r>
              <a:r>
                <a:rPr lang="it-IT" altLang="it-IT" sz="2400" dirty="0">
                  <a:solidFill>
                    <a:srgbClr val="000000"/>
                  </a:solidFill>
                  <a:latin typeface="Calibri" panose="020F0502020204030204" pitchFamily="34" charset="0"/>
                </a:rPr>
                <a:t> aventi tutti i </a:t>
              </a:r>
              <a:r>
                <a:rPr lang="it-IT" altLang="it-IT" sz="2400" b="1" dirty="0">
                  <a:solidFill>
                    <a:srgbClr val="000000"/>
                  </a:solidFill>
                  <a:latin typeface="Calibri" panose="020F0502020204030204" pitchFamily="34" charset="0"/>
                </a:rPr>
                <a:t>numeri quantici uguali</a:t>
              </a:r>
            </a:p>
          </p:txBody>
        </p:sp>
        <p:sp>
          <p:nvSpPr>
            <p:cNvPr id="70661" name="Rectangle 3"/>
            <p:cNvSpPr>
              <a:spLocks noChangeArrowheads="1"/>
            </p:cNvSpPr>
            <p:nvPr/>
          </p:nvSpPr>
          <p:spPr bwMode="auto">
            <a:xfrm>
              <a:off x="480" y="1488"/>
              <a:ext cx="4752" cy="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120000"/>
                </a:lnSpc>
                <a:spcBef>
                  <a:spcPct val="0"/>
                </a:spcBef>
                <a:buFontTx/>
                <a:buNone/>
              </a:pPr>
              <a:r>
                <a:rPr lang="it-IT" altLang="it-IT" sz="2400" dirty="0">
                  <a:solidFill>
                    <a:srgbClr val="000000"/>
                  </a:solidFill>
                  <a:latin typeface="Calibri" panose="020F0502020204030204" pitchFamily="34" charset="0"/>
                </a:rPr>
                <a:t>- ogni orbitale può ospitare al massimo due elettroni e questi devono allora avere </a:t>
              </a:r>
              <a:r>
                <a:rPr lang="it-IT" altLang="it-IT" sz="2400" b="1" dirty="0">
                  <a:solidFill>
                    <a:srgbClr val="000000"/>
                  </a:solidFill>
                  <a:latin typeface="Calibri" panose="020F0502020204030204" pitchFamily="34" charset="0"/>
                </a:rPr>
                <a:t>spin opposto</a:t>
              </a:r>
            </a:p>
          </p:txBody>
        </p:sp>
      </p:grpSp>
      <p:sp>
        <p:nvSpPr>
          <p:cNvPr id="28686" name="Text Box 14"/>
          <p:cNvSpPr txBox="1">
            <a:spLocks noChangeArrowheads="1"/>
          </p:cNvSpPr>
          <p:nvPr/>
        </p:nvSpPr>
        <p:spPr bwMode="auto">
          <a:xfrm>
            <a:off x="685800" y="3733800"/>
            <a:ext cx="7777163" cy="245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lnSpc>
                <a:spcPct val="120000"/>
              </a:lnSpc>
              <a:spcBef>
                <a:spcPct val="0"/>
              </a:spcBef>
              <a:buFontTx/>
              <a:buNone/>
            </a:pPr>
            <a:r>
              <a:rPr lang="it-IT" altLang="it-IT" sz="2800" b="1" dirty="0">
                <a:solidFill>
                  <a:srgbClr val="FF0000"/>
                </a:solidFill>
                <a:latin typeface="Calibri" panose="020F0502020204030204" pitchFamily="34" charset="0"/>
              </a:rPr>
              <a:t>Regola di </a:t>
            </a:r>
            <a:r>
              <a:rPr lang="it-IT" altLang="it-IT" sz="2800" b="1" dirty="0" err="1">
                <a:solidFill>
                  <a:srgbClr val="FF0000"/>
                </a:solidFill>
                <a:latin typeface="Calibri" panose="020F0502020204030204" pitchFamily="34" charset="0"/>
              </a:rPr>
              <a:t>Hund</a:t>
            </a:r>
            <a:endParaRPr lang="it-IT" altLang="it-IT" sz="2800" b="1" dirty="0">
              <a:solidFill>
                <a:srgbClr val="FF0000"/>
              </a:solidFill>
              <a:latin typeface="Calibri" panose="020F0502020204030204" pitchFamily="34" charset="0"/>
            </a:endParaRPr>
          </a:p>
          <a:p>
            <a:pPr algn="just" eaLnBrk="1" hangingPunct="1">
              <a:lnSpc>
                <a:spcPct val="120000"/>
              </a:lnSpc>
              <a:spcBef>
                <a:spcPct val="0"/>
              </a:spcBef>
              <a:buFontTx/>
              <a:buNone/>
            </a:pPr>
            <a:endParaRPr lang="it-IT" altLang="it-IT" sz="2800" b="1" dirty="0">
              <a:solidFill>
                <a:srgbClr val="FF0000"/>
              </a:solidFill>
              <a:latin typeface="Calibri" panose="020F0502020204030204" pitchFamily="34" charset="0"/>
            </a:endParaRPr>
          </a:p>
          <a:p>
            <a:pPr algn="just" eaLnBrk="1" hangingPunct="1">
              <a:lnSpc>
                <a:spcPct val="120000"/>
              </a:lnSpc>
              <a:spcBef>
                <a:spcPct val="0"/>
              </a:spcBef>
              <a:buFontTx/>
              <a:buNone/>
            </a:pPr>
            <a:r>
              <a:rPr lang="it-IT" altLang="it-IT" sz="2400" dirty="0">
                <a:solidFill>
                  <a:srgbClr val="000000"/>
                </a:solidFill>
                <a:latin typeface="Calibri" panose="020F0502020204030204" pitchFamily="34" charset="0"/>
              </a:rPr>
              <a:t>Se vi sono </a:t>
            </a:r>
            <a:r>
              <a:rPr lang="it-IT" altLang="it-IT" sz="2400" b="1" dirty="0">
                <a:solidFill>
                  <a:srgbClr val="000000"/>
                </a:solidFill>
                <a:latin typeface="Calibri" panose="020F0502020204030204" pitchFamily="34" charset="0"/>
              </a:rPr>
              <a:t>orbitali degeneri </a:t>
            </a:r>
            <a:r>
              <a:rPr lang="it-IT" altLang="it-IT" sz="2400" dirty="0">
                <a:solidFill>
                  <a:srgbClr val="000000"/>
                </a:solidFill>
                <a:latin typeface="Calibri" panose="020F0502020204030204" pitchFamily="34" charset="0"/>
              </a:rPr>
              <a:t>(stessa energia) o aventi energia poco diversa, gli elettroni tendono ad occupare questi orbitali singolarmente e ad assumere </a:t>
            </a:r>
            <a:r>
              <a:rPr lang="it-IT" altLang="it-IT" sz="2400" b="1" dirty="0">
                <a:solidFill>
                  <a:srgbClr val="000000"/>
                </a:solidFill>
                <a:latin typeface="Calibri" panose="020F0502020204030204" pitchFamily="34" charset="0"/>
              </a:rPr>
              <a:t>spin paralleli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8687"/>
                                        </p:tgtEl>
                                        <p:attrNameLst>
                                          <p:attrName>style.visibility</p:attrName>
                                        </p:attrNameLst>
                                      </p:cBhvr>
                                      <p:to>
                                        <p:strVal val="visible"/>
                                      </p:to>
                                    </p:set>
                                    <p:animEffect transition="in" filter="box(out)">
                                      <p:cBhvr>
                                        <p:cTn id="7" dur="500"/>
                                        <p:tgtEl>
                                          <p:spTgt spid="286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8686"/>
                                        </p:tgtEl>
                                        <p:attrNameLst>
                                          <p:attrName>style.visibility</p:attrName>
                                        </p:attrNameLst>
                                      </p:cBhvr>
                                      <p:to>
                                        <p:strVal val="visible"/>
                                      </p:to>
                                    </p:set>
                                    <p:animEffect transition="in" filter="box(out)">
                                      <p:cBhvr>
                                        <p:cTn id="12" dur="500"/>
                                        <p:tgtEl>
                                          <p:spTgt spid="28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6"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3690938" y="609600"/>
            <a:ext cx="504825" cy="6477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endParaRPr lang="it-IT" sz="1000">
              <a:solidFill>
                <a:srgbClr val="000000"/>
              </a:solidFill>
            </a:endParaRPr>
          </a:p>
        </p:txBody>
      </p:sp>
      <p:sp>
        <p:nvSpPr>
          <p:cNvPr id="55299" name="Rectangle 3"/>
          <p:cNvSpPr>
            <a:spLocks noChangeArrowheads="1"/>
          </p:cNvSpPr>
          <p:nvPr/>
        </p:nvSpPr>
        <p:spPr bwMode="auto">
          <a:xfrm>
            <a:off x="4235450" y="604838"/>
            <a:ext cx="504825" cy="6477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endParaRPr lang="it-IT" sz="1000">
              <a:solidFill>
                <a:srgbClr val="000000"/>
              </a:solidFill>
            </a:endParaRPr>
          </a:p>
        </p:txBody>
      </p:sp>
      <p:sp>
        <p:nvSpPr>
          <p:cNvPr id="55300" name="Rectangle 4"/>
          <p:cNvSpPr>
            <a:spLocks noChangeArrowheads="1"/>
          </p:cNvSpPr>
          <p:nvPr/>
        </p:nvSpPr>
        <p:spPr bwMode="auto">
          <a:xfrm>
            <a:off x="4833938" y="609600"/>
            <a:ext cx="504825" cy="6477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endParaRPr lang="it-IT" sz="1000">
              <a:solidFill>
                <a:srgbClr val="000000"/>
              </a:solidFill>
            </a:endParaRPr>
          </a:p>
        </p:txBody>
      </p:sp>
      <p:sp>
        <p:nvSpPr>
          <p:cNvPr id="71685" name="Line 5"/>
          <p:cNvSpPr>
            <a:spLocks noChangeShapeType="1"/>
          </p:cNvSpPr>
          <p:nvPr/>
        </p:nvSpPr>
        <p:spPr bwMode="auto">
          <a:xfrm>
            <a:off x="3768725" y="676275"/>
            <a:ext cx="1588" cy="3873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686" name="Line 6"/>
          <p:cNvSpPr>
            <a:spLocks noChangeShapeType="1"/>
          </p:cNvSpPr>
          <p:nvPr/>
        </p:nvSpPr>
        <p:spPr bwMode="auto">
          <a:xfrm flipV="1">
            <a:off x="3841750" y="676275"/>
            <a:ext cx="1588" cy="3873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1687" name="Line 7"/>
          <p:cNvSpPr>
            <a:spLocks noChangeShapeType="1"/>
          </p:cNvSpPr>
          <p:nvPr/>
        </p:nvSpPr>
        <p:spPr bwMode="auto">
          <a:xfrm flipV="1">
            <a:off x="4344988" y="604838"/>
            <a:ext cx="1587" cy="51593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5304" name="Rectangle 8"/>
          <p:cNvSpPr>
            <a:spLocks noChangeArrowheads="1"/>
          </p:cNvSpPr>
          <p:nvPr/>
        </p:nvSpPr>
        <p:spPr bwMode="auto">
          <a:xfrm>
            <a:off x="3657600" y="1901825"/>
            <a:ext cx="504825" cy="6477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endParaRPr lang="it-IT" sz="1000">
              <a:solidFill>
                <a:srgbClr val="000000"/>
              </a:solidFill>
            </a:endParaRPr>
          </a:p>
        </p:txBody>
      </p:sp>
      <p:sp>
        <p:nvSpPr>
          <p:cNvPr id="71689" name="Line 9"/>
          <p:cNvSpPr>
            <a:spLocks noChangeShapeType="1"/>
          </p:cNvSpPr>
          <p:nvPr/>
        </p:nvSpPr>
        <p:spPr bwMode="auto">
          <a:xfrm flipV="1">
            <a:off x="3767138" y="1901825"/>
            <a:ext cx="1587" cy="515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5306" name="Rectangle 10"/>
          <p:cNvSpPr>
            <a:spLocks noChangeArrowheads="1"/>
          </p:cNvSpPr>
          <p:nvPr/>
        </p:nvSpPr>
        <p:spPr bwMode="auto">
          <a:xfrm>
            <a:off x="4200525" y="1901825"/>
            <a:ext cx="504825" cy="6477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endParaRPr lang="it-IT" sz="1000">
              <a:solidFill>
                <a:srgbClr val="000000"/>
              </a:solidFill>
            </a:endParaRPr>
          </a:p>
        </p:txBody>
      </p:sp>
      <p:sp>
        <p:nvSpPr>
          <p:cNvPr id="71691" name="Line 11"/>
          <p:cNvSpPr>
            <a:spLocks noChangeShapeType="1"/>
          </p:cNvSpPr>
          <p:nvPr/>
        </p:nvSpPr>
        <p:spPr bwMode="auto">
          <a:xfrm flipV="1">
            <a:off x="4343400" y="1901825"/>
            <a:ext cx="1588" cy="515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5308" name="Rectangle 12"/>
          <p:cNvSpPr>
            <a:spLocks noChangeArrowheads="1"/>
          </p:cNvSpPr>
          <p:nvPr/>
        </p:nvSpPr>
        <p:spPr bwMode="auto">
          <a:xfrm>
            <a:off x="4776788" y="1901825"/>
            <a:ext cx="504825" cy="647700"/>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nchor="ctr"/>
          <a:lstStyle/>
          <a:p>
            <a:pPr algn="ctr">
              <a:defRPr/>
            </a:pPr>
            <a:endParaRPr lang="it-IT" sz="1000">
              <a:solidFill>
                <a:srgbClr val="000000"/>
              </a:solidFill>
            </a:endParaRPr>
          </a:p>
        </p:txBody>
      </p:sp>
      <p:sp>
        <p:nvSpPr>
          <p:cNvPr id="71693" name="Line 13"/>
          <p:cNvSpPr>
            <a:spLocks noChangeShapeType="1"/>
          </p:cNvSpPr>
          <p:nvPr/>
        </p:nvSpPr>
        <p:spPr bwMode="auto">
          <a:xfrm flipV="1">
            <a:off x="4919663" y="1901825"/>
            <a:ext cx="1587" cy="5159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5310" name="Line 14"/>
          <p:cNvSpPr>
            <a:spLocks noChangeShapeType="1"/>
          </p:cNvSpPr>
          <p:nvPr/>
        </p:nvSpPr>
        <p:spPr bwMode="auto">
          <a:xfrm flipV="1">
            <a:off x="2903538" y="533400"/>
            <a:ext cx="3544887" cy="904875"/>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pPr>
              <a:defRPr/>
            </a:pPr>
            <a:endParaRPr lang="it-IT"/>
          </a:p>
        </p:txBody>
      </p:sp>
      <p:sp>
        <p:nvSpPr>
          <p:cNvPr id="55311" name="Line 15"/>
          <p:cNvSpPr>
            <a:spLocks noChangeShapeType="1"/>
          </p:cNvSpPr>
          <p:nvPr/>
        </p:nvSpPr>
        <p:spPr bwMode="auto">
          <a:xfrm>
            <a:off x="2894013" y="569913"/>
            <a:ext cx="3343275" cy="904875"/>
          </a:xfrm>
          <a:prstGeom prst="line">
            <a:avLst/>
          </a:prstGeom>
          <a:ln>
            <a:headEnd/>
            <a:tailEnd/>
          </a:ln>
        </p:spPr>
        <p:style>
          <a:lnRef idx="2">
            <a:schemeClr val="accent2"/>
          </a:lnRef>
          <a:fillRef idx="0">
            <a:schemeClr val="accent2"/>
          </a:fillRef>
          <a:effectRef idx="1">
            <a:schemeClr val="accent2"/>
          </a:effectRef>
          <a:fontRef idx="minor">
            <a:schemeClr val="tx1"/>
          </a:fontRef>
        </p:style>
        <p:txBody>
          <a:bodyPr/>
          <a:lstStyle/>
          <a:p>
            <a:pPr>
              <a:defRPr/>
            </a:pPr>
            <a:endParaRPr lang="it-IT"/>
          </a:p>
        </p:txBody>
      </p:sp>
      <p:sp>
        <p:nvSpPr>
          <p:cNvPr id="71696" name="Text Box 22"/>
          <p:cNvSpPr txBox="1">
            <a:spLocks noChangeArrowheads="1"/>
          </p:cNvSpPr>
          <p:nvPr/>
        </p:nvSpPr>
        <p:spPr bwMode="auto">
          <a:xfrm>
            <a:off x="1528763" y="3635375"/>
            <a:ext cx="704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3600" baseline="30000">
                <a:solidFill>
                  <a:srgbClr val="000000"/>
                </a:solidFill>
                <a:latin typeface="Baskerville Old Face" pitchFamily="18" charset="0"/>
              </a:rPr>
              <a:t>1</a:t>
            </a:r>
            <a:r>
              <a:rPr lang="it-IT" altLang="it-IT" sz="3600">
                <a:solidFill>
                  <a:srgbClr val="000000"/>
                </a:solidFill>
                <a:latin typeface="Baskerville Old Face" pitchFamily="18" charset="0"/>
              </a:rPr>
              <a:t>H</a:t>
            </a:r>
          </a:p>
        </p:txBody>
      </p:sp>
      <p:sp>
        <p:nvSpPr>
          <p:cNvPr id="71697" name="Text Box 23"/>
          <p:cNvSpPr txBox="1">
            <a:spLocks noChangeArrowheads="1"/>
          </p:cNvSpPr>
          <p:nvPr/>
        </p:nvSpPr>
        <p:spPr bwMode="auto">
          <a:xfrm>
            <a:off x="3276600" y="3617913"/>
            <a:ext cx="8477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3600" baseline="30000">
                <a:solidFill>
                  <a:srgbClr val="000000"/>
                </a:solidFill>
                <a:latin typeface="Baskerville Old Face" pitchFamily="18" charset="0"/>
              </a:rPr>
              <a:t>4</a:t>
            </a:r>
            <a:r>
              <a:rPr lang="it-IT" altLang="it-IT" sz="3600">
                <a:solidFill>
                  <a:srgbClr val="000000"/>
                </a:solidFill>
                <a:latin typeface="Baskerville Old Face" pitchFamily="18" charset="0"/>
              </a:rPr>
              <a:t>Be</a:t>
            </a:r>
            <a:endParaRPr lang="it-IT" altLang="it-IT" sz="3600" baseline="30000">
              <a:solidFill>
                <a:srgbClr val="000000"/>
              </a:solidFill>
              <a:latin typeface="Baskerville Old Face" pitchFamily="18" charset="0"/>
            </a:endParaRPr>
          </a:p>
        </p:txBody>
      </p:sp>
      <p:sp>
        <p:nvSpPr>
          <p:cNvPr id="71698" name="Text Box 24"/>
          <p:cNvSpPr txBox="1">
            <a:spLocks noChangeArrowheads="1"/>
          </p:cNvSpPr>
          <p:nvPr/>
        </p:nvSpPr>
        <p:spPr bwMode="auto">
          <a:xfrm>
            <a:off x="3471863" y="4932363"/>
            <a:ext cx="704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3600" baseline="30000">
                <a:solidFill>
                  <a:srgbClr val="000000"/>
                </a:solidFill>
                <a:latin typeface="Baskerville Old Face" pitchFamily="18" charset="0"/>
              </a:rPr>
              <a:t>8</a:t>
            </a:r>
            <a:r>
              <a:rPr lang="it-IT" altLang="it-IT" sz="3600">
                <a:solidFill>
                  <a:srgbClr val="000000"/>
                </a:solidFill>
                <a:latin typeface="Baskerville Old Face" pitchFamily="18" charset="0"/>
              </a:rPr>
              <a:t>O</a:t>
            </a:r>
          </a:p>
        </p:txBody>
      </p:sp>
      <p:sp>
        <p:nvSpPr>
          <p:cNvPr id="71699" name="Text Box 25"/>
          <p:cNvSpPr txBox="1">
            <a:spLocks noChangeArrowheads="1"/>
          </p:cNvSpPr>
          <p:nvPr/>
        </p:nvSpPr>
        <p:spPr bwMode="auto">
          <a:xfrm>
            <a:off x="5791200" y="4052888"/>
            <a:ext cx="9493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3600" baseline="30000">
                <a:solidFill>
                  <a:srgbClr val="000000"/>
                </a:solidFill>
                <a:latin typeface="Baskerville Old Face" pitchFamily="18" charset="0"/>
              </a:rPr>
              <a:t>35</a:t>
            </a:r>
            <a:r>
              <a:rPr lang="it-IT" altLang="it-IT" sz="3600">
                <a:solidFill>
                  <a:srgbClr val="000000"/>
                </a:solidFill>
                <a:latin typeface="Baskerville Old Face" pitchFamily="18" charset="0"/>
              </a:rPr>
              <a:t>Br</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2706" name="Object 2"/>
          <p:cNvGraphicFramePr>
            <a:graphicFrameLocks noChangeAspect="1"/>
          </p:cNvGraphicFramePr>
          <p:nvPr/>
        </p:nvGraphicFramePr>
        <p:xfrm>
          <a:off x="1905000" y="1906588"/>
          <a:ext cx="2582863" cy="3417887"/>
        </p:xfrm>
        <a:graphic>
          <a:graphicData uri="http://schemas.openxmlformats.org/presentationml/2006/ole">
            <mc:AlternateContent xmlns:mc="http://schemas.openxmlformats.org/markup-compatibility/2006">
              <mc:Choice xmlns:v="urn:schemas-microsoft-com:vml" Requires="v">
                <p:oleObj spid="_x0000_s72783" name="ISIS/Draw Sketch" r:id="rId3" imgW="2236470" imgH="2960370" progId="ISISServer">
                  <p:embed/>
                </p:oleObj>
              </mc:Choice>
              <mc:Fallback>
                <p:oleObj name="ISIS/Draw Sketch" r:id="rId3" imgW="2236470" imgH="2960370" progId="ISISServer">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906588"/>
                        <a:ext cx="2582863" cy="341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07" name="Text Box 3"/>
          <p:cNvSpPr txBox="1">
            <a:spLocks noChangeArrowheads="1"/>
          </p:cNvSpPr>
          <p:nvPr/>
        </p:nvSpPr>
        <p:spPr bwMode="auto">
          <a:xfrm>
            <a:off x="304800" y="457200"/>
            <a:ext cx="8610600"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lnSpc>
                <a:spcPct val="90000"/>
              </a:lnSpc>
              <a:spcBef>
                <a:spcPct val="50000"/>
              </a:spcBef>
              <a:buFontTx/>
              <a:buNone/>
            </a:pPr>
            <a:r>
              <a:rPr lang="it-IT" altLang="it-IT" sz="2400">
                <a:solidFill>
                  <a:srgbClr val="000000"/>
                </a:solidFill>
                <a:latin typeface="Baskerville Old Face" pitchFamily="18" charset="0"/>
              </a:rPr>
              <a:t>Configurazione elettronica dei primi 10 elementi della tavola periodica</a:t>
            </a:r>
          </a:p>
        </p:txBody>
      </p:sp>
      <p:sp>
        <p:nvSpPr>
          <p:cNvPr id="72708" name="Text Box 4"/>
          <p:cNvSpPr txBox="1">
            <a:spLocks noChangeArrowheads="1"/>
          </p:cNvSpPr>
          <p:nvPr/>
        </p:nvSpPr>
        <p:spPr bwMode="auto">
          <a:xfrm>
            <a:off x="1979613" y="1412875"/>
            <a:ext cx="4572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1800">
                <a:solidFill>
                  <a:srgbClr val="000000"/>
                </a:solidFill>
              </a:rPr>
              <a:t>1s</a:t>
            </a:r>
          </a:p>
        </p:txBody>
      </p:sp>
      <p:sp>
        <p:nvSpPr>
          <p:cNvPr id="72709" name="Text Box 5"/>
          <p:cNvSpPr txBox="1">
            <a:spLocks noChangeArrowheads="1"/>
          </p:cNvSpPr>
          <p:nvPr/>
        </p:nvSpPr>
        <p:spPr bwMode="auto">
          <a:xfrm>
            <a:off x="3808413" y="1412875"/>
            <a:ext cx="43815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1800">
                <a:solidFill>
                  <a:srgbClr val="000000"/>
                </a:solidFill>
              </a:rPr>
              <a:t>2p</a:t>
            </a:r>
          </a:p>
        </p:txBody>
      </p:sp>
      <p:sp>
        <p:nvSpPr>
          <p:cNvPr id="72710" name="Text Box 6"/>
          <p:cNvSpPr txBox="1">
            <a:spLocks noChangeArrowheads="1"/>
          </p:cNvSpPr>
          <p:nvPr/>
        </p:nvSpPr>
        <p:spPr bwMode="auto">
          <a:xfrm>
            <a:off x="2741613" y="1412875"/>
            <a:ext cx="6096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1800">
                <a:solidFill>
                  <a:srgbClr val="000000"/>
                </a:solidFill>
              </a:rPr>
              <a:t>2s</a:t>
            </a:r>
          </a:p>
        </p:txBody>
      </p:sp>
      <p:sp>
        <p:nvSpPr>
          <p:cNvPr id="72711" name="Text Box 7"/>
          <p:cNvSpPr txBox="1">
            <a:spLocks noChangeArrowheads="1"/>
          </p:cNvSpPr>
          <p:nvPr/>
        </p:nvSpPr>
        <p:spPr bwMode="auto">
          <a:xfrm>
            <a:off x="152400" y="2047875"/>
            <a:ext cx="3352800" cy="359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2000">
                <a:solidFill>
                  <a:srgbClr val="000000"/>
                </a:solidFill>
              </a:rPr>
              <a:t>H      1s</a:t>
            </a:r>
          </a:p>
          <a:p>
            <a:pPr eaLnBrk="1" hangingPunct="1">
              <a:lnSpc>
                <a:spcPct val="70000"/>
              </a:lnSpc>
              <a:spcBef>
                <a:spcPct val="50000"/>
              </a:spcBef>
              <a:buFontTx/>
              <a:buNone/>
            </a:pPr>
            <a:endParaRPr lang="it-IT" altLang="it-IT" sz="2000">
              <a:solidFill>
                <a:srgbClr val="000000"/>
              </a:solidFill>
            </a:endParaRPr>
          </a:p>
          <a:p>
            <a:pPr eaLnBrk="1" hangingPunct="1">
              <a:lnSpc>
                <a:spcPct val="70000"/>
              </a:lnSpc>
              <a:spcBef>
                <a:spcPct val="50000"/>
              </a:spcBef>
              <a:buFontTx/>
              <a:buNone/>
            </a:pPr>
            <a:r>
              <a:rPr lang="it-IT" altLang="it-IT" sz="2000">
                <a:solidFill>
                  <a:srgbClr val="000000"/>
                </a:solidFill>
              </a:rPr>
              <a:t>He    1s</a:t>
            </a:r>
            <a:r>
              <a:rPr lang="it-IT" altLang="it-IT" sz="2000" baseline="30000">
                <a:solidFill>
                  <a:srgbClr val="000000"/>
                </a:solidFill>
              </a:rPr>
              <a:t>2</a:t>
            </a:r>
          </a:p>
          <a:p>
            <a:pPr eaLnBrk="1" hangingPunct="1">
              <a:lnSpc>
                <a:spcPct val="70000"/>
              </a:lnSpc>
              <a:spcBef>
                <a:spcPct val="50000"/>
              </a:spcBef>
              <a:buFontTx/>
              <a:buNone/>
            </a:pPr>
            <a:endParaRPr lang="it-IT" altLang="it-IT" sz="2000">
              <a:solidFill>
                <a:srgbClr val="000000"/>
              </a:solidFill>
            </a:endParaRPr>
          </a:p>
          <a:p>
            <a:pPr eaLnBrk="1" hangingPunct="1">
              <a:lnSpc>
                <a:spcPct val="70000"/>
              </a:lnSpc>
              <a:spcBef>
                <a:spcPct val="50000"/>
              </a:spcBef>
              <a:buFontTx/>
              <a:buNone/>
            </a:pPr>
            <a:r>
              <a:rPr lang="it-IT" altLang="it-IT" sz="2000">
                <a:solidFill>
                  <a:srgbClr val="000000"/>
                </a:solidFill>
              </a:rPr>
              <a:t>Li     1s</a:t>
            </a:r>
            <a:r>
              <a:rPr lang="it-IT" altLang="it-IT" sz="2000" baseline="30000">
                <a:solidFill>
                  <a:srgbClr val="000000"/>
                </a:solidFill>
              </a:rPr>
              <a:t>2</a:t>
            </a:r>
            <a:r>
              <a:rPr lang="it-IT" altLang="it-IT" sz="2000">
                <a:solidFill>
                  <a:srgbClr val="000000"/>
                </a:solidFill>
              </a:rPr>
              <a:t> 2s</a:t>
            </a:r>
          </a:p>
          <a:p>
            <a:pPr eaLnBrk="1" hangingPunct="1">
              <a:lnSpc>
                <a:spcPct val="70000"/>
              </a:lnSpc>
              <a:spcBef>
                <a:spcPct val="50000"/>
              </a:spcBef>
              <a:buFontTx/>
              <a:buNone/>
            </a:pPr>
            <a:endParaRPr lang="it-IT" altLang="it-IT" sz="2000">
              <a:solidFill>
                <a:srgbClr val="000000"/>
              </a:solidFill>
            </a:endParaRPr>
          </a:p>
          <a:p>
            <a:pPr eaLnBrk="1" hangingPunct="1">
              <a:lnSpc>
                <a:spcPct val="70000"/>
              </a:lnSpc>
              <a:spcBef>
                <a:spcPct val="50000"/>
              </a:spcBef>
              <a:buFontTx/>
              <a:buNone/>
            </a:pPr>
            <a:r>
              <a:rPr lang="it-IT" altLang="it-IT" sz="2000">
                <a:solidFill>
                  <a:srgbClr val="000000"/>
                </a:solidFill>
              </a:rPr>
              <a:t>Be     1s</a:t>
            </a:r>
            <a:r>
              <a:rPr lang="it-IT" altLang="it-IT" sz="2000" baseline="30000">
                <a:solidFill>
                  <a:srgbClr val="000000"/>
                </a:solidFill>
              </a:rPr>
              <a:t>2</a:t>
            </a:r>
            <a:r>
              <a:rPr lang="it-IT" altLang="it-IT" sz="2000">
                <a:solidFill>
                  <a:srgbClr val="000000"/>
                </a:solidFill>
              </a:rPr>
              <a:t> 2s</a:t>
            </a:r>
            <a:r>
              <a:rPr lang="it-IT" altLang="it-IT" sz="2000" baseline="30000">
                <a:solidFill>
                  <a:srgbClr val="000000"/>
                </a:solidFill>
              </a:rPr>
              <a:t>2</a:t>
            </a:r>
          </a:p>
          <a:p>
            <a:pPr eaLnBrk="1" hangingPunct="1">
              <a:lnSpc>
                <a:spcPct val="70000"/>
              </a:lnSpc>
              <a:spcBef>
                <a:spcPct val="50000"/>
              </a:spcBef>
              <a:buFontTx/>
              <a:buNone/>
            </a:pPr>
            <a:endParaRPr lang="it-IT" altLang="it-IT" sz="2000">
              <a:solidFill>
                <a:srgbClr val="000000"/>
              </a:solidFill>
            </a:endParaRPr>
          </a:p>
          <a:p>
            <a:pPr eaLnBrk="1" hangingPunct="1">
              <a:lnSpc>
                <a:spcPct val="70000"/>
              </a:lnSpc>
              <a:spcBef>
                <a:spcPct val="50000"/>
              </a:spcBef>
              <a:buFontTx/>
              <a:buNone/>
            </a:pPr>
            <a:r>
              <a:rPr lang="it-IT" altLang="it-IT" sz="2000">
                <a:solidFill>
                  <a:srgbClr val="000000"/>
                </a:solidFill>
              </a:rPr>
              <a:t>B      1s</a:t>
            </a:r>
            <a:r>
              <a:rPr lang="it-IT" altLang="it-IT" sz="2000" baseline="30000">
                <a:solidFill>
                  <a:srgbClr val="000000"/>
                </a:solidFill>
              </a:rPr>
              <a:t>2</a:t>
            </a:r>
            <a:r>
              <a:rPr lang="it-IT" altLang="it-IT" sz="2000">
                <a:solidFill>
                  <a:srgbClr val="000000"/>
                </a:solidFill>
              </a:rPr>
              <a:t> </a:t>
            </a:r>
            <a:r>
              <a:rPr lang="it-IT" altLang="it-IT" sz="2000">
                <a:solidFill>
                  <a:srgbClr val="FF0000"/>
                </a:solidFill>
              </a:rPr>
              <a:t>2s</a:t>
            </a:r>
            <a:r>
              <a:rPr lang="it-IT" altLang="it-IT" sz="2000" baseline="30000">
                <a:solidFill>
                  <a:srgbClr val="FF0000"/>
                </a:solidFill>
              </a:rPr>
              <a:t>2</a:t>
            </a:r>
            <a:r>
              <a:rPr lang="it-IT" altLang="it-IT" sz="2000">
                <a:solidFill>
                  <a:srgbClr val="FF0000"/>
                </a:solidFill>
              </a:rPr>
              <a:t> 2p</a:t>
            </a:r>
          </a:p>
          <a:p>
            <a:pPr eaLnBrk="1" hangingPunct="1">
              <a:lnSpc>
                <a:spcPct val="70000"/>
              </a:lnSpc>
              <a:spcBef>
                <a:spcPct val="50000"/>
              </a:spcBef>
              <a:buFontTx/>
              <a:buNone/>
            </a:pPr>
            <a:endParaRPr lang="it-IT" altLang="it-IT" sz="2000">
              <a:solidFill>
                <a:srgbClr val="FF0000"/>
              </a:solidFill>
            </a:endParaRPr>
          </a:p>
        </p:txBody>
      </p:sp>
      <p:sp>
        <p:nvSpPr>
          <p:cNvPr id="72712" name="Rectangle 8"/>
          <p:cNvSpPr>
            <a:spLocks noChangeArrowheads="1"/>
          </p:cNvSpPr>
          <p:nvPr/>
        </p:nvSpPr>
        <p:spPr bwMode="auto">
          <a:xfrm>
            <a:off x="4648200" y="2022475"/>
            <a:ext cx="3581400"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2000">
                <a:solidFill>
                  <a:srgbClr val="000000"/>
                </a:solidFill>
              </a:rPr>
              <a:t>C      1s</a:t>
            </a:r>
            <a:r>
              <a:rPr lang="it-IT" altLang="it-IT" sz="2000" baseline="30000">
                <a:solidFill>
                  <a:srgbClr val="000000"/>
                </a:solidFill>
              </a:rPr>
              <a:t>2</a:t>
            </a:r>
            <a:r>
              <a:rPr lang="it-IT" altLang="it-IT" sz="2000">
                <a:solidFill>
                  <a:srgbClr val="000000"/>
                </a:solidFill>
              </a:rPr>
              <a:t> 2s</a:t>
            </a:r>
            <a:r>
              <a:rPr lang="it-IT" altLang="it-IT" sz="2000" baseline="30000">
                <a:solidFill>
                  <a:srgbClr val="000000"/>
                </a:solidFill>
              </a:rPr>
              <a:t>2</a:t>
            </a:r>
            <a:r>
              <a:rPr lang="it-IT" altLang="it-IT" sz="2000">
                <a:solidFill>
                  <a:srgbClr val="000000"/>
                </a:solidFill>
              </a:rPr>
              <a:t> 2p</a:t>
            </a:r>
            <a:r>
              <a:rPr lang="it-IT" altLang="it-IT" sz="2000" baseline="30000">
                <a:solidFill>
                  <a:srgbClr val="000000"/>
                </a:solidFill>
              </a:rPr>
              <a:t>2</a:t>
            </a:r>
          </a:p>
          <a:p>
            <a:pPr eaLnBrk="1" hangingPunct="1">
              <a:lnSpc>
                <a:spcPct val="70000"/>
              </a:lnSpc>
              <a:spcBef>
                <a:spcPct val="50000"/>
              </a:spcBef>
              <a:buFontTx/>
              <a:buNone/>
            </a:pPr>
            <a:endParaRPr lang="it-IT" altLang="it-IT" sz="2000">
              <a:solidFill>
                <a:srgbClr val="000000"/>
              </a:solidFill>
            </a:endParaRPr>
          </a:p>
          <a:p>
            <a:pPr eaLnBrk="1" hangingPunct="1">
              <a:lnSpc>
                <a:spcPct val="70000"/>
              </a:lnSpc>
              <a:spcBef>
                <a:spcPct val="50000"/>
              </a:spcBef>
              <a:buFontTx/>
              <a:buNone/>
            </a:pPr>
            <a:r>
              <a:rPr lang="it-IT" altLang="it-IT" sz="2000">
                <a:solidFill>
                  <a:srgbClr val="000000"/>
                </a:solidFill>
              </a:rPr>
              <a:t>N      1s</a:t>
            </a:r>
            <a:r>
              <a:rPr lang="it-IT" altLang="it-IT" sz="2000" baseline="30000">
                <a:solidFill>
                  <a:srgbClr val="000000"/>
                </a:solidFill>
              </a:rPr>
              <a:t>2</a:t>
            </a:r>
            <a:r>
              <a:rPr lang="it-IT" altLang="it-IT" sz="2000">
                <a:solidFill>
                  <a:srgbClr val="000000"/>
                </a:solidFill>
              </a:rPr>
              <a:t> 2s</a:t>
            </a:r>
            <a:r>
              <a:rPr lang="it-IT" altLang="it-IT" sz="2000" baseline="30000">
                <a:solidFill>
                  <a:srgbClr val="000000"/>
                </a:solidFill>
              </a:rPr>
              <a:t>2</a:t>
            </a:r>
            <a:r>
              <a:rPr lang="it-IT" altLang="it-IT" sz="2000">
                <a:solidFill>
                  <a:srgbClr val="000000"/>
                </a:solidFill>
              </a:rPr>
              <a:t> 2p</a:t>
            </a:r>
            <a:r>
              <a:rPr lang="it-IT" altLang="it-IT" sz="2000" baseline="30000">
                <a:solidFill>
                  <a:srgbClr val="000000"/>
                </a:solidFill>
              </a:rPr>
              <a:t>3</a:t>
            </a:r>
          </a:p>
          <a:p>
            <a:pPr eaLnBrk="1" hangingPunct="1">
              <a:lnSpc>
                <a:spcPct val="70000"/>
              </a:lnSpc>
              <a:spcBef>
                <a:spcPct val="50000"/>
              </a:spcBef>
              <a:buFontTx/>
              <a:buNone/>
            </a:pPr>
            <a:endParaRPr lang="it-IT" altLang="it-IT" sz="2000">
              <a:solidFill>
                <a:srgbClr val="000000"/>
              </a:solidFill>
            </a:endParaRPr>
          </a:p>
          <a:p>
            <a:pPr eaLnBrk="1" hangingPunct="1">
              <a:lnSpc>
                <a:spcPct val="70000"/>
              </a:lnSpc>
              <a:spcBef>
                <a:spcPct val="50000"/>
              </a:spcBef>
              <a:buFontTx/>
              <a:buNone/>
            </a:pPr>
            <a:r>
              <a:rPr lang="it-IT" altLang="it-IT" sz="2000">
                <a:solidFill>
                  <a:srgbClr val="000000"/>
                </a:solidFill>
              </a:rPr>
              <a:t>O      1s</a:t>
            </a:r>
            <a:r>
              <a:rPr lang="it-IT" altLang="it-IT" sz="2000" baseline="30000">
                <a:solidFill>
                  <a:srgbClr val="000000"/>
                </a:solidFill>
              </a:rPr>
              <a:t>2</a:t>
            </a:r>
            <a:r>
              <a:rPr lang="it-IT" altLang="it-IT" sz="2000">
                <a:solidFill>
                  <a:srgbClr val="000000"/>
                </a:solidFill>
              </a:rPr>
              <a:t> 2s</a:t>
            </a:r>
            <a:r>
              <a:rPr lang="it-IT" altLang="it-IT" sz="2000" baseline="30000">
                <a:solidFill>
                  <a:srgbClr val="000000"/>
                </a:solidFill>
              </a:rPr>
              <a:t>2</a:t>
            </a:r>
            <a:r>
              <a:rPr lang="it-IT" altLang="it-IT" sz="2000">
                <a:solidFill>
                  <a:srgbClr val="000000"/>
                </a:solidFill>
              </a:rPr>
              <a:t> 2p</a:t>
            </a:r>
            <a:r>
              <a:rPr lang="it-IT" altLang="it-IT" sz="2000" baseline="30000">
                <a:solidFill>
                  <a:srgbClr val="000000"/>
                </a:solidFill>
              </a:rPr>
              <a:t>4</a:t>
            </a:r>
          </a:p>
          <a:p>
            <a:pPr eaLnBrk="1" hangingPunct="1">
              <a:lnSpc>
                <a:spcPct val="70000"/>
              </a:lnSpc>
              <a:spcBef>
                <a:spcPct val="50000"/>
              </a:spcBef>
              <a:buFontTx/>
              <a:buNone/>
            </a:pPr>
            <a:endParaRPr lang="it-IT" altLang="it-IT" sz="2000">
              <a:solidFill>
                <a:srgbClr val="000000"/>
              </a:solidFill>
            </a:endParaRPr>
          </a:p>
          <a:p>
            <a:pPr eaLnBrk="1" hangingPunct="1">
              <a:lnSpc>
                <a:spcPct val="70000"/>
              </a:lnSpc>
              <a:spcBef>
                <a:spcPct val="50000"/>
              </a:spcBef>
              <a:buFontTx/>
              <a:buNone/>
            </a:pPr>
            <a:r>
              <a:rPr lang="it-IT" altLang="it-IT" sz="2000">
                <a:solidFill>
                  <a:srgbClr val="000000"/>
                </a:solidFill>
              </a:rPr>
              <a:t>F       1s</a:t>
            </a:r>
            <a:r>
              <a:rPr lang="it-IT" altLang="it-IT" sz="2000" baseline="30000">
                <a:solidFill>
                  <a:srgbClr val="000000"/>
                </a:solidFill>
              </a:rPr>
              <a:t>2</a:t>
            </a:r>
            <a:r>
              <a:rPr lang="it-IT" altLang="it-IT" sz="2000">
                <a:solidFill>
                  <a:srgbClr val="000000"/>
                </a:solidFill>
              </a:rPr>
              <a:t> 2s</a:t>
            </a:r>
            <a:r>
              <a:rPr lang="it-IT" altLang="it-IT" sz="2000" baseline="30000">
                <a:solidFill>
                  <a:srgbClr val="000000"/>
                </a:solidFill>
              </a:rPr>
              <a:t>2</a:t>
            </a:r>
            <a:r>
              <a:rPr lang="it-IT" altLang="it-IT" sz="2000">
                <a:solidFill>
                  <a:srgbClr val="000000"/>
                </a:solidFill>
              </a:rPr>
              <a:t> 2p</a:t>
            </a:r>
            <a:r>
              <a:rPr lang="it-IT" altLang="it-IT" sz="2000" baseline="30000">
                <a:solidFill>
                  <a:srgbClr val="000000"/>
                </a:solidFill>
              </a:rPr>
              <a:t>5</a:t>
            </a:r>
          </a:p>
          <a:p>
            <a:pPr eaLnBrk="1" hangingPunct="1">
              <a:lnSpc>
                <a:spcPct val="70000"/>
              </a:lnSpc>
              <a:spcBef>
                <a:spcPct val="50000"/>
              </a:spcBef>
              <a:buFontTx/>
              <a:buNone/>
            </a:pPr>
            <a:endParaRPr lang="it-IT" altLang="it-IT" sz="2000">
              <a:solidFill>
                <a:srgbClr val="000000"/>
              </a:solidFill>
            </a:endParaRPr>
          </a:p>
          <a:p>
            <a:pPr eaLnBrk="1" hangingPunct="1">
              <a:lnSpc>
                <a:spcPct val="70000"/>
              </a:lnSpc>
              <a:spcBef>
                <a:spcPct val="50000"/>
              </a:spcBef>
              <a:buFontTx/>
              <a:buNone/>
            </a:pPr>
            <a:r>
              <a:rPr lang="it-IT" altLang="it-IT" sz="2000">
                <a:solidFill>
                  <a:srgbClr val="000000"/>
                </a:solidFill>
              </a:rPr>
              <a:t>Ne     1s</a:t>
            </a:r>
            <a:r>
              <a:rPr lang="it-IT" altLang="it-IT" sz="2000" baseline="30000">
                <a:solidFill>
                  <a:srgbClr val="000000"/>
                </a:solidFill>
              </a:rPr>
              <a:t>2</a:t>
            </a:r>
            <a:r>
              <a:rPr lang="it-IT" altLang="it-IT" sz="2000">
                <a:solidFill>
                  <a:srgbClr val="000000"/>
                </a:solidFill>
              </a:rPr>
              <a:t> 2s</a:t>
            </a:r>
            <a:r>
              <a:rPr lang="it-IT" altLang="it-IT" sz="2000" baseline="30000">
                <a:solidFill>
                  <a:srgbClr val="000000"/>
                </a:solidFill>
              </a:rPr>
              <a:t>2</a:t>
            </a:r>
            <a:r>
              <a:rPr lang="it-IT" altLang="it-IT" sz="2000">
                <a:solidFill>
                  <a:srgbClr val="000000"/>
                </a:solidFill>
              </a:rPr>
              <a:t> 2p</a:t>
            </a:r>
            <a:r>
              <a:rPr lang="it-IT" altLang="it-IT" sz="2000" baseline="30000">
                <a:solidFill>
                  <a:srgbClr val="000000"/>
                </a:solidFill>
              </a:rPr>
              <a:t>6</a:t>
            </a:r>
          </a:p>
        </p:txBody>
      </p:sp>
      <p:graphicFrame>
        <p:nvGraphicFramePr>
          <p:cNvPr id="72713" name="Object 9"/>
          <p:cNvGraphicFramePr>
            <a:graphicFrameLocks noChangeAspect="1"/>
          </p:cNvGraphicFramePr>
          <p:nvPr/>
        </p:nvGraphicFramePr>
        <p:xfrm>
          <a:off x="6477000" y="1971675"/>
          <a:ext cx="2668588" cy="3276600"/>
        </p:xfrm>
        <a:graphic>
          <a:graphicData uri="http://schemas.openxmlformats.org/presentationml/2006/ole">
            <mc:AlternateContent xmlns:mc="http://schemas.openxmlformats.org/markup-compatibility/2006">
              <mc:Choice xmlns:v="urn:schemas-microsoft-com:vml" Requires="v">
                <p:oleObj spid="_x0000_s72784" name="ISIS/Draw Sketch" r:id="rId5" imgW="2252298" imgH="2778809" progId="ISISServer">
                  <p:embed/>
                </p:oleObj>
              </mc:Choice>
              <mc:Fallback>
                <p:oleObj name="ISIS/Draw Sketch" r:id="rId5" imgW="2252298" imgH="2778809" progId="ISISServer">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1971675"/>
                        <a:ext cx="2668588"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714" name="AutoShape 10"/>
          <p:cNvSpPr>
            <a:spLocks/>
          </p:cNvSpPr>
          <p:nvPr/>
        </p:nvSpPr>
        <p:spPr bwMode="auto">
          <a:xfrm rot="5400000">
            <a:off x="1390650" y="5086350"/>
            <a:ext cx="152400" cy="647700"/>
          </a:xfrm>
          <a:prstGeom prst="rightBrace">
            <a:avLst>
              <a:gd name="adj1" fmla="val 35417"/>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it-IT" altLang="it-IT" sz="1000">
              <a:solidFill>
                <a:srgbClr val="000000"/>
              </a:solidFill>
            </a:endParaRPr>
          </a:p>
        </p:txBody>
      </p:sp>
      <p:sp>
        <p:nvSpPr>
          <p:cNvPr id="56331" name="Text Box 11"/>
          <p:cNvSpPr txBox="1">
            <a:spLocks noChangeArrowheads="1"/>
          </p:cNvSpPr>
          <p:nvPr/>
        </p:nvSpPr>
        <p:spPr bwMode="auto">
          <a:xfrm>
            <a:off x="762000" y="5562600"/>
            <a:ext cx="2284413"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defRPr/>
            </a:pPr>
            <a:r>
              <a:rPr lang="it-IT" u="sng" dirty="0" smtClean="0">
                <a:solidFill>
                  <a:srgbClr val="FF0000"/>
                </a:solidFill>
                <a:effectLst>
                  <a:outerShdw blurRad="38100" dist="38100" dir="2700000" algn="tl">
                    <a:srgbClr val="000000">
                      <a:alpha val="43137"/>
                    </a:srgbClr>
                  </a:outerShdw>
                </a:effectLst>
                <a:latin typeface="Batang" pitchFamily="18" charset="-127"/>
              </a:rPr>
              <a:t>Elettroni di valenza</a:t>
            </a:r>
          </a:p>
        </p:txBody>
      </p:sp>
      <p:sp>
        <p:nvSpPr>
          <p:cNvPr id="72716" name="Text Box 12"/>
          <p:cNvSpPr txBox="1">
            <a:spLocks noChangeArrowheads="1"/>
          </p:cNvSpPr>
          <p:nvPr/>
        </p:nvSpPr>
        <p:spPr bwMode="auto">
          <a:xfrm>
            <a:off x="6516688" y="1412875"/>
            <a:ext cx="4572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1800">
                <a:solidFill>
                  <a:srgbClr val="000000"/>
                </a:solidFill>
              </a:rPr>
              <a:t>1s</a:t>
            </a:r>
          </a:p>
        </p:txBody>
      </p:sp>
      <p:sp>
        <p:nvSpPr>
          <p:cNvPr id="72717" name="Text Box 13"/>
          <p:cNvSpPr txBox="1">
            <a:spLocks noChangeArrowheads="1"/>
          </p:cNvSpPr>
          <p:nvPr/>
        </p:nvSpPr>
        <p:spPr bwMode="auto">
          <a:xfrm>
            <a:off x="8345488" y="1412875"/>
            <a:ext cx="43815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1800">
                <a:solidFill>
                  <a:srgbClr val="000000"/>
                </a:solidFill>
              </a:rPr>
              <a:t>2p</a:t>
            </a:r>
          </a:p>
        </p:txBody>
      </p:sp>
      <p:sp>
        <p:nvSpPr>
          <p:cNvPr id="72718" name="Text Box 14"/>
          <p:cNvSpPr txBox="1">
            <a:spLocks noChangeArrowheads="1"/>
          </p:cNvSpPr>
          <p:nvPr/>
        </p:nvSpPr>
        <p:spPr bwMode="auto">
          <a:xfrm>
            <a:off x="7278688" y="1412875"/>
            <a:ext cx="609600" cy="28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lnSpc>
                <a:spcPct val="70000"/>
              </a:lnSpc>
              <a:spcBef>
                <a:spcPct val="50000"/>
              </a:spcBef>
              <a:buFontTx/>
              <a:buNone/>
            </a:pPr>
            <a:r>
              <a:rPr lang="it-IT" altLang="it-IT" sz="1800">
                <a:solidFill>
                  <a:srgbClr val="000000"/>
                </a:solidFill>
              </a:rPr>
              <a:t>2s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17"/>
          <p:cNvGrpSpPr>
            <a:grpSpLocks/>
          </p:cNvGrpSpPr>
          <p:nvPr/>
        </p:nvGrpSpPr>
        <p:grpSpPr bwMode="auto">
          <a:xfrm>
            <a:off x="468313" y="398463"/>
            <a:ext cx="8763000" cy="2128839"/>
            <a:chOff x="288" y="251"/>
            <a:chExt cx="5520" cy="1341"/>
          </a:xfrm>
        </p:grpSpPr>
        <p:sp>
          <p:nvSpPr>
            <p:cNvPr id="19466" name="Text Box 2"/>
            <p:cNvSpPr txBox="1">
              <a:spLocks noChangeArrowheads="1"/>
            </p:cNvSpPr>
            <p:nvPr/>
          </p:nvSpPr>
          <p:spPr bwMode="auto">
            <a:xfrm>
              <a:off x="288" y="713"/>
              <a:ext cx="141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b="1">
                  <a:solidFill>
                    <a:srgbClr val="000000"/>
                  </a:solidFill>
                  <a:latin typeface="Calibri" panose="020F0502020204030204" pitchFamily="34" charset="0"/>
                </a:rPr>
                <a:t>SOSTANZE PURE</a:t>
              </a:r>
            </a:p>
          </p:txBody>
        </p:sp>
        <p:sp>
          <p:nvSpPr>
            <p:cNvPr id="19467" name="Text Box 3"/>
            <p:cNvSpPr txBox="1">
              <a:spLocks noChangeArrowheads="1"/>
            </p:cNvSpPr>
            <p:nvPr/>
          </p:nvSpPr>
          <p:spPr bwMode="auto">
            <a:xfrm>
              <a:off x="1968" y="251"/>
              <a:ext cx="120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1600" dirty="0">
                  <a:solidFill>
                    <a:srgbClr val="000000"/>
                  </a:solidFill>
                  <a:latin typeface="Calibri" panose="020F0502020204030204" pitchFamily="34" charset="0"/>
                </a:rPr>
                <a:t>Livello microscopico </a:t>
              </a:r>
            </a:p>
          </p:txBody>
        </p:sp>
        <p:sp>
          <p:nvSpPr>
            <p:cNvPr id="43012" name="Text Box 4"/>
            <p:cNvSpPr txBox="1">
              <a:spLocks noChangeArrowheads="1"/>
            </p:cNvSpPr>
            <p:nvPr/>
          </p:nvSpPr>
          <p:spPr bwMode="auto">
            <a:xfrm>
              <a:off x="3120" y="371"/>
              <a:ext cx="2688" cy="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defRPr/>
              </a:pPr>
              <a:r>
                <a:rPr lang="it-IT" sz="2000" b="1" dirty="0">
                  <a:solidFill>
                    <a:srgbClr val="000000"/>
                  </a:solidFill>
                  <a:effectLst>
                    <a:outerShdw blurRad="38100" dist="38100" dir="2700000" algn="tl">
                      <a:srgbClr val="FFFFFF"/>
                    </a:outerShdw>
                  </a:effectLst>
                  <a:latin typeface="Calibri" panose="020F0502020204030204" pitchFamily="34" charset="0"/>
                </a:rPr>
                <a:t>Stesso tipo di particelle</a:t>
              </a:r>
            </a:p>
            <a:p>
              <a:pPr algn="ctr">
                <a:defRPr/>
              </a:pPr>
              <a:r>
                <a:rPr lang="it-IT" sz="2000" dirty="0">
                  <a:solidFill>
                    <a:srgbClr val="000000"/>
                  </a:solidFill>
                  <a:effectLst>
                    <a:outerShdw blurRad="38100" dist="38100" dir="2700000" algn="tl">
                      <a:srgbClr val="FFFFFF"/>
                    </a:outerShdw>
                  </a:effectLst>
                  <a:latin typeface="Calibri" panose="020F0502020204030204" pitchFamily="34" charset="0"/>
                </a:rPr>
                <a:t>     </a:t>
              </a:r>
              <a:r>
                <a:rPr lang="it-IT" sz="2000" dirty="0">
                  <a:solidFill>
                    <a:srgbClr val="000000"/>
                  </a:solidFill>
                  <a:latin typeface="Calibri" panose="020F0502020204030204" pitchFamily="34" charset="0"/>
                </a:rPr>
                <a:t>(atomi o </a:t>
              </a:r>
              <a:r>
                <a:rPr lang="it-IT" sz="2000" dirty="0" smtClean="0">
                  <a:solidFill>
                    <a:srgbClr val="000000"/>
                  </a:solidFill>
                  <a:latin typeface="Calibri" panose="020F0502020204030204" pitchFamily="34" charset="0"/>
                </a:rPr>
                <a:t>molecole, elementi o composti)</a:t>
              </a:r>
              <a:endParaRPr lang="it-IT" sz="2000" dirty="0">
                <a:solidFill>
                  <a:srgbClr val="000000"/>
                </a:solidFill>
                <a:latin typeface="Calibri" panose="020F0502020204030204" pitchFamily="34" charset="0"/>
              </a:endParaRPr>
            </a:p>
            <a:p>
              <a:pPr algn="ctr">
                <a:defRPr/>
              </a:pPr>
              <a:r>
                <a:rPr lang="it-IT" sz="2000" dirty="0">
                  <a:solidFill>
                    <a:srgbClr val="000000"/>
                  </a:solidFill>
                  <a:latin typeface="Calibri" panose="020F0502020204030204" pitchFamily="34" charset="0"/>
                </a:rPr>
                <a:t>Composizione e proprietà definite (densità, punto di fusione)</a:t>
              </a:r>
            </a:p>
            <a:p>
              <a:pPr algn="ctr">
                <a:defRPr/>
              </a:pPr>
              <a:endParaRPr lang="it-IT" sz="2000" dirty="0">
                <a:solidFill>
                  <a:srgbClr val="000000"/>
                </a:solidFill>
                <a:latin typeface="Calibri" panose="020F0502020204030204" pitchFamily="34" charset="0"/>
              </a:endParaRPr>
            </a:p>
          </p:txBody>
        </p:sp>
        <p:sp>
          <p:nvSpPr>
            <p:cNvPr id="43013" name="AutoShape 5"/>
            <p:cNvSpPr>
              <a:spLocks noChangeArrowheads="1"/>
            </p:cNvSpPr>
            <p:nvPr/>
          </p:nvSpPr>
          <p:spPr bwMode="auto">
            <a:xfrm>
              <a:off x="2064" y="576"/>
              <a:ext cx="1344" cy="288"/>
            </a:xfrm>
            <a:prstGeom prst="curvedDownArrow">
              <a:avLst>
                <a:gd name="adj1" fmla="val 93333"/>
                <a:gd name="adj2" fmla="val 186667"/>
                <a:gd name="adj3" fmla="val 33333"/>
              </a:avLst>
            </a:prstGeom>
            <a:solidFill>
              <a:schemeClr val="accent3">
                <a:lumMod val="95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defRPr/>
              </a:pPr>
              <a:endParaRPr lang="it-IT" sz="1000">
                <a:solidFill>
                  <a:srgbClr val="000000"/>
                </a:solidFill>
                <a:latin typeface="Calibri" panose="020F0502020204030204" pitchFamily="34" charset="0"/>
              </a:endParaRPr>
            </a:p>
          </p:txBody>
        </p:sp>
      </p:grpSp>
      <p:sp>
        <p:nvSpPr>
          <p:cNvPr id="19460" name="Text Box 7"/>
          <p:cNvSpPr txBox="1">
            <a:spLocks noChangeArrowheads="1"/>
          </p:cNvSpPr>
          <p:nvPr/>
        </p:nvSpPr>
        <p:spPr bwMode="auto">
          <a:xfrm>
            <a:off x="6529207" y="3213100"/>
            <a:ext cx="2532425"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000" b="1" u="sng" dirty="0">
                <a:solidFill>
                  <a:srgbClr val="000000"/>
                </a:solidFill>
                <a:latin typeface="Calibri" panose="020F0502020204030204" pitchFamily="34" charset="0"/>
              </a:rPr>
              <a:t>PIU’ FASI DIVERSE</a:t>
            </a:r>
          </a:p>
          <a:p>
            <a:pPr algn="ctr" eaLnBrk="1" hangingPunct="1">
              <a:spcBef>
                <a:spcPct val="0"/>
              </a:spcBef>
              <a:buFontTx/>
              <a:buNone/>
            </a:pPr>
            <a:r>
              <a:rPr lang="it-IT" altLang="it-IT" sz="2000" dirty="0">
                <a:solidFill>
                  <a:srgbClr val="000000"/>
                </a:solidFill>
                <a:latin typeface="Calibri" panose="020F0502020204030204" pitchFamily="34" charset="0"/>
              </a:rPr>
              <a:t>Miscele eterogenee</a:t>
            </a:r>
          </a:p>
          <a:p>
            <a:pPr algn="ctr" eaLnBrk="1" hangingPunct="1">
              <a:spcBef>
                <a:spcPct val="0"/>
              </a:spcBef>
              <a:buFontTx/>
              <a:buNone/>
            </a:pPr>
            <a:r>
              <a:rPr lang="it-IT" altLang="it-IT" sz="2000" dirty="0">
                <a:solidFill>
                  <a:srgbClr val="000000"/>
                </a:solidFill>
                <a:latin typeface="Calibri" panose="020F0502020204030204" pitchFamily="34" charset="0"/>
              </a:rPr>
              <a:t>(granito, latte, fumi,...)</a:t>
            </a:r>
          </a:p>
        </p:txBody>
      </p:sp>
      <p:sp>
        <p:nvSpPr>
          <p:cNvPr id="43016" name="Text Box 8"/>
          <p:cNvSpPr txBox="1">
            <a:spLocks noChangeArrowheads="1"/>
          </p:cNvSpPr>
          <p:nvPr/>
        </p:nvSpPr>
        <p:spPr bwMode="auto">
          <a:xfrm>
            <a:off x="211204" y="3213100"/>
            <a:ext cx="223189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it-IT" sz="2000" b="1" u="sng" dirty="0">
                <a:solidFill>
                  <a:srgbClr val="000000"/>
                </a:solidFill>
                <a:latin typeface="Calibri" panose="020F0502020204030204" pitchFamily="34" charset="0"/>
              </a:rPr>
              <a:t>UNICA FASE</a:t>
            </a:r>
          </a:p>
          <a:p>
            <a:pPr algn="ctr">
              <a:defRPr/>
            </a:pPr>
            <a:r>
              <a:rPr lang="it-IT" sz="2000" dirty="0">
                <a:solidFill>
                  <a:srgbClr val="000000"/>
                </a:solidFill>
                <a:latin typeface="Calibri" panose="020F0502020204030204" pitchFamily="34" charset="0"/>
              </a:rPr>
              <a:t>Miscele omogenee</a:t>
            </a:r>
          </a:p>
          <a:p>
            <a:pPr algn="ctr">
              <a:defRPr/>
            </a:pPr>
            <a:r>
              <a:rPr lang="it-IT" sz="2000" dirty="0">
                <a:solidFill>
                  <a:srgbClr val="FF5050"/>
                </a:solidFill>
                <a:latin typeface="Calibri" panose="020F0502020204030204" pitchFamily="34" charset="0"/>
              </a:rPr>
              <a:t>SOLUZIONI</a:t>
            </a:r>
          </a:p>
          <a:p>
            <a:pPr algn="ctr">
              <a:defRPr/>
            </a:pPr>
            <a:r>
              <a:rPr lang="it-IT" sz="2000" dirty="0">
                <a:solidFill>
                  <a:srgbClr val="000000"/>
                </a:solidFill>
                <a:latin typeface="Calibri" panose="020F0502020204030204" pitchFamily="34" charset="0"/>
              </a:rPr>
              <a:t>(leghe, vino, aria,…)</a:t>
            </a:r>
          </a:p>
        </p:txBody>
      </p:sp>
      <p:pic>
        <p:nvPicPr>
          <p:cNvPr id="1946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025" y="4935538"/>
            <a:ext cx="2098675" cy="139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3" name="Picture 1"/>
          <p:cNvPicPr>
            <a:picLocks noChangeAspect="1" noChangeArrowheads="1"/>
          </p:cNvPicPr>
          <p:nvPr/>
        </p:nvPicPr>
        <p:blipFill>
          <a:blip r:embed="rId3">
            <a:extLst>
              <a:ext uri="{28A0092B-C50C-407E-A947-70E740481C1C}">
                <a14:useLocalDpi xmlns:a14="http://schemas.microsoft.com/office/drawing/2010/main" val="0"/>
              </a:ext>
            </a:extLst>
          </a:blip>
          <a:srcRect l="1527" t="3809" r="1401"/>
          <a:stretch>
            <a:fillRect/>
          </a:stretch>
        </p:blipFill>
        <p:spPr bwMode="auto">
          <a:xfrm>
            <a:off x="482600" y="4865688"/>
            <a:ext cx="2116138" cy="171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4" name="Freccia bidirezionale orizzontale 1"/>
          <p:cNvSpPr>
            <a:spLocks noChangeArrowheads="1"/>
          </p:cNvSpPr>
          <p:nvPr/>
        </p:nvSpPr>
        <p:spPr bwMode="auto">
          <a:xfrm>
            <a:off x="2411413" y="2924175"/>
            <a:ext cx="4248150" cy="1728788"/>
          </a:xfrm>
          <a:prstGeom prst="leftRightArrow">
            <a:avLst>
              <a:gd name="adj1" fmla="val 50000"/>
              <a:gd name="adj2" fmla="val 49976"/>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it-IT" altLang="it-IT" sz="1000">
              <a:latin typeface="Calibri" panose="020F0502020204030204" pitchFamily="34" charset="0"/>
            </a:endParaRPr>
          </a:p>
        </p:txBody>
      </p:sp>
      <p:sp>
        <p:nvSpPr>
          <p:cNvPr id="19465" name="Rettangolo 1"/>
          <p:cNvSpPr>
            <a:spLocks noChangeArrowheads="1"/>
          </p:cNvSpPr>
          <p:nvPr/>
        </p:nvSpPr>
        <p:spPr bwMode="auto">
          <a:xfrm>
            <a:off x="2771775" y="5084763"/>
            <a:ext cx="3527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000">
                <a:solidFill>
                  <a:srgbClr val="000000"/>
                </a:solidFill>
                <a:latin typeface="Calibri" panose="020F0502020204030204" pitchFamily="34" charset="0"/>
              </a:rPr>
              <a:t>Le sostanze che compongono una miscela possono essere separate mediante metodi fisici</a:t>
            </a:r>
          </a:p>
        </p:txBody>
      </p:sp>
      <p:cxnSp>
        <p:nvCxnSpPr>
          <p:cNvPr id="7" name="Connettore diritto 6"/>
          <p:cNvCxnSpPr/>
          <p:nvPr/>
        </p:nvCxnSpPr>
        <p:spPr bwMode="auto">
          <a:xfrm>
            <a:off x="611560" y="2527302"/>
            <a:ext cx="8136904"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 Box 6"/>
          <p:cNvSpPr txBox="1">
            <a:spLocks noChangeArrowheads="1"/>
          </p:cNvSpPr>
          <p:nvPr/>
        </p:nvSpPr>
        <p:spPr bwMode="auto">
          <a:xfrm>
            <a:off x="3012960" y="3385839"/>
            <a:ext cx="30767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b="1" dirty="0">
                <a:solidFill>
                  <a:srgbClr val="000000"/>
                </a:solidFill>
                <a:latin typeface="Calibri" panose="020F0502020204030204" pitchFamily="34" charset="0"/>
              </a:rPr>
              <a:t>MISCUGLI O MISCELE</a:t>
            </a:r>
          </a:p>
          <a:p>
            <a:pPr algn="ctr" eaLnBrk="1" hangingPunct="1">
              <a:spcBef>
                <a:spcPct val="0"/>
              </a:spcBef>
              <a:buFontTx/>
              <a:buNone/>
            </a:pPr>
            <a:r>
              <a:rPr lang="it-IT" altLang="it-IT" sz="2400" dirty="0">
                <a:solidFill>
                  <a:srgbClr val="000000"/>
                </a:solidFill>
                <a:latin typeface="Calibri" panose="020F0502020204030204" pitchFamily="34" charset="0"/>
              </a:rPr>
              <a:t>Insieme di più sostanze</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2590800" y="304800"/>
            <a:ext cx="3810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3600" b="1" dirty="0">
                <a:solidFill>
                  <a:srgbClr val="FF0000"/>
                </a:solidFill>
                <a:latin typeface="Calibri" panose="020F0502020204030204" pitchFamily="34" charset="0"/>
              </a:rPr>
              <a:t>Tavola Periodica</a:t>
            </a:r>
          </a:p>
        </p:txBody>
      </p:sp>
      <p:sp>
        <p:nvSpPr>
          <p:cNvPr id="73731" name="Text Box 3"/>
          <p:cNvSpPr txBox="1">
            <a:spLocks noChangeArrowheads="1"/>
          </p:cNvSpPr>
          <p:nvPr/>
        </p:nvSpPr>
        <p:spPr bwMode="auto">
          <a:xfrm>
            <a:off x="723900" y="1358086"/>
            <a:ext cx="7543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800" dirty="0">
                <a:solidFill>
                  <a:srgbClr val="000000"/>
                </a:solidFill>
                <a:latin typeface="Calibri" panose="020F0502020204030204" pitchFamily="34" charset="0"/>
              </a:rPr>
              <a:t>Classificazione degli elementi basata sulla configurazione elettronica</a:t>
            </a:r>
          </a:p>
        </p:txBody>
      </p:sp>
      <p:sp>
        <p:nvSpPr>
          <p:cNvPr id="73733" name="Text Box 11"/>
          <p:cNvSpPr txBox="1">
            <a:spLocks noChangeArrowheads="1"/>
          </p:cNvSpPr>
          <p:nvPr/>
        </p:nvSpPr>
        <p:spPr bwMode="auto">
          <a:xfrm>
            <a:off x="1259632" y="4005064"/>
            <a:ext cx="6781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800" dirty="0">
                <a:solidFill>
                  <a:srgbClr val="000000"/>
                </a:solidFill>
                <a:latin typeface="Calibri" panose="020F0502020204030204" pitchFamily="34" charset="0"/>
              </a:rPr>
              <a:t>Le proprietà degli elementi sono funzioni periodiche del </a:t>
            </a:r>
            <a:r>
              <a:rPr lang="it-IT" altLang="it-IT" sz="2800" b="1" dirty="0">
                <a:solidFill>
                  <a:srgbClr val="000000"/>
                </a:solidFill>
                <a:latin typeface="Calibri" panose="020F0502020204030204" pitchFamily="34" charset="0"/>
              </a:rPr>
              <a:t>numero atomico Z</a:t>
            </a:r>
          </a:p>
        </p:txBody>
      </p:sp>
      <p:sp>
        <p:nvSpPr>
          <p:cNvPr id="6" name="Freccia in giù 5"/>
          <p:cNvSpPr/>
          <p:nvPr/>
        </p:nvSpPr>
        <p:spPr bwMode="auto">
          <a:xfrm>
            <a:off x="4171764" y="2564904"/>
            <a:ext cx="648072" cy="977900"/>
          </a:xfrm>
          <a:prstGeom prst="downArrow">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0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54" name="Object 2"/>
          <p:cNvGraphicFramePr>
            <a:graphicFrameLocks noChangeAspect="1"/>
          </p:cNvGraphicFramePr>
          <p:nvPr>
            <p:extLst>
              <p:ext uri="{D42A27DB-BD31-4B8C-83A1-F6EECF244321}">
                <p14:modId xmlns:p14="http://schemas.microsoft.com/office/powerpoint/2010/main" val="4263655306"/>
              </p:ext>
            </p:extLst>
          </p:nvPr>
        </p:nvGraphicFramePr>
        <p:xfrm>
          <a:off x="611560" y="116632"/>
          <a:ext cx="7632848" cy="5098189"/>
        </p:xfrm>
        <a:graphic>
          <a:graphicData uri="http://schemas.openxmlformats.org/presentationml/2006/ole">
            <mc:AlternateContent xmlns:mc="http://schemas.openxmlformats.org/markup-compatibility/2006">
              <mc:Choice xmlns:v="urn:schemas-microsoft-com:vml" Requires="v">
                <p:oleObj spid="_x0000_s74789" name="Fotografia Photo Editor" r:id="rId3" imgW="7714286" imgH="5296639" progId="MSPhotoEd.3">
                  <p:embed/>
                </p:oleObj>
              </mc:Choice>
              <mc:Fallback>
                <p:oleObj name="Fotografia Photo Editor" r:id="rId3" imgW="7714286" imgH="5296639"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t="-1360" b="4079"/>
                      <a:stretch>
                        <a:fillRect/>
                      </a:stretch>
                    </p:blipFill>
                    <p:spPr bwMode="auto">
                      <a:xfrm>
                        <a:off x="611560" y="116632"/>
                        <a:ext cx="7632848" cy="5098189"/>
                      </a:xfrm>
                      <a:prstGeom prst="rect">
                        <a:avLst/>
                      </a:prstGeom>
                      <a:solidFill>
                        <a:schemeClr val="bg1"/>
                      </a:solidFill>
                      <a:ln>
                        <a:noFill/>
                      </a:ln>
                      <a:effectLst/>
                      <a:extLst/>
                    </p:spPr>
                  </p:pic>
                </p:oleObj>
              </mc:Fallback>
            </mc:AlternateContent>
          </a:graphicData>
        </a:graphic>
      </p:graphicFrame>
      <p:sp>
        <p:nvSpPr>
          <p:cNvPr id="74755" name="Text Box 3"/>
          <p:cNvSpPr txBox="1">
            <a:spLocks noChangeArrowheads="1"/>
          </p:cNvSpPr>
          <p:nvPr/>
        </p:nvSpPr>
        <p:spPr bwMode="auto">
          <a:xfrm>
            <a:off x="1187624" y="5376063"/>
            <a:ext cx="6912768"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3600" dirty="0">
                <a:solidFill>
                  <a:srgbClr val="000000"/>
                </a:solidFill>
                <a:latin typeface="Calibri" panose="020F0502020204030204" pitchFamily="34" charset="0"/>
              </a:rPr>
              <a:t>Metalli, semimetalli, non metalli</a:t>
            </a:r>
          </a:p>
          <a:p>
            <a:pPr algn="ctr" eaLnBrk="1" hangingPunct="1">
              <a:spcBef>
                <a:spcPct val="50000"/>
              </a:spcBef>
              <a:buFontTx/>
              <a:buNone/>
            </a:pPr>
            <a:r>
              <a:rPr lang="it-IT" altLang="it-IT" sz="3600" dirty="0">
                <a:solidFill>
                  <a:srgbClr val="000000"/>
                </a:solidFill>
                <a:latin typeface="Calibri" panose="020F0502020204030204" pitchFamily="34" charset="0"/>
              </a:rPr>
              <a:t>Gruppi, periodi, blocchi</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tavperiodica-confelettronica"/>
          <p:cNvPicPr>
            <a:picLocks noChangeAspect="1" noChangeArrowheads="1"/>
          </p:cNvPicPr>
          <p:nvPr/>
        </p:nvPicPr>
        <p:blipFill>
          <a:blip r:embed="rId2">
            <a:extLst>
              <a:ext uri="{28A0092B-C50C-407E-A947-70E740481C1C}">
                <a14:useLocalDpi xmlns:a14="http://schemas.microsoft.com/office/drawing/2010/main" val="0"/>
              </a:ext>
            </a:extLst>
          </a:blip>
          <a:srcRect l="-2953" t="-4543" r="-2953" b="-4543"/>
          <a:stretch>
            <a:fillRect/>
          </a:stretch>
        </p:blipFill>
        <p:spPr bwMode="auto">
          <a:xfrm>
            <a:off x="1619845" y="260648"/>
            <a:ext cx="6040834" cy="4043738"/>
          </a:xfrm>
          <a:prstGeom prst="rect">
            <a:avLst/>
          </a:prstGeom>
          <a:solidFill>
            <a:srgbClr val="FFFFCC"/>
          </a:solidFill>
          <a:ln w="9525">
            <a:solidFill>
              <a:srgbClr val="000000"/>
            </a:solidFill>
            <a:miter lim="800000"/>
            <a:headEnd/>
            <a:tailEnd/>
          </a:ln>
        </p:spPr>
      </p:pic>
      <p:sp>
        <p:nvSpPr>
          <p:cNvPr id="75779" name="Rectangle 3"/>
          <p:cNvSpPr>
            <a:spLocks noChangeArrowheads="1"/>
          </p:cNvSpPr>
          <p:nvPr/>
        </p:nvSpPr>
        <p:spPr bwMode="auto">
          <a:xfrm>
            <a:off x="645318" y="4653136"/>
            <a:ext cx="79898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b="1" dirty="0">
                <a:solidFill>
                  <a:srgbClr val="FF0000"/>
                </a:solidFill>
                <a:latin typeface="Calibri" panose="020F0502020204030204" pitchFamily="34" charset="0"/>
              </a:rPr>
              <a:t>Blocco</a:t>
            </a:r>
            <a:r>
              <a:rPr lang="it-IT" altLang="it-IT" sz="2800" dirty="0">
                <a:solidFill>
                  <a:srgbClr val="000000"/>
                </a:solidFill>
                <a:latin typeface="Calibri" panose="020F0502020204030204" pitchFamily="34" charset="0"/>
              </a:rPr>
              <a:t> </a:t>
            </a:r>
          </a:p>
          <a:p>
            <a:pPr algn="ctr" eaLnBrk="1" hangingPunct="1">
              <a:spcBef>
                <a:spcPct val="0"/>
              </a:spcBef>
              <a:buFontTx/>
              <a:buNone/>
            </a:pPr>
            <a:endParaRPr lang="it-IT" altLang="it-IT" sz="2400" dirty="0">
              <a:solidFill>
                <a:srgbClr val="000000"/>
              </a:solidFill>
              <a:latin typeface="Calibri" panose="020F0502020204030204" pitchFamily="34" charset="0"/>
            </a:endParaRPr>
          </a:p>
          <a:p>
            <a:pPr algn="ctr" eaLnBrk="1" hangingPunct="1">
              <a:spcBef>
                <a:spcPct val="0"/>
              </a:spcBef>
              <a:buFontTx/>
              <a:buNone/>
            </a:pPr>
            <a:r>
              <a:rPr lang="it-IT" altLang="it-IT" sz="2400" dirty="0">
                <a:solidFill>
                  <a:srgbClr val="000000"/>
                </a:solidFill>
                <a:latin typeface="Calibri" panose="020F0502020204030204" pitchFamily="34" charset="0"/>
              </a:rPr>
              <a:t>Un elemento appartiene ad un determinato blocco se si stanno riempiendo gli </a:t>
            </a:r>
            <a:r>
              <a:rPr lang="it-IT" altLang="it-IT" sz="2400" b="1" dirty="0">
                <a:solidFill>
                  <a:srgbClr val="000000"/>
                </a:solidFill>
                <a:latin typeface="Calibri" panose="020F0502020204030204" pitchFamily="34" charset="0"/>
              </a:rPr>
              <a:t>orbitali di quel tipo </a:t>
            </a:r>
            <a:r>
              <a:rPr lang="it-IT" altLang="it-IT" sz="2400" dirty="0">
                <a:solidFill>
                  <a:srgbClr val="000000"/>
                </a:solidFill>
                <a:latin typeface="Calibri" panose="020F0502020204030204" pitchFamily="34" charset="0"/>
              </a:rPr>
              <a:t>(es. </a:t>
            </a:r>
            <a:r>
              <a:rPr lang="it-IT" altLang="it-IT" sz="2400" b="1" dirty="0">
                <a:solidFill>
                  <a:srgbClr val="000000"/>
                </a:solidFill>
                <a:latin typeface="Calibri" panose="020F0502020204030204" pitchFamily="34" charset="0"/>
              </a:rPr>
              <a:t>blocco s</a:t>
            </a:r>
            <a:r>
              <a:rPr lang="it-IT" altLang="it-IT" sz="2400" dirty="0">
                <a:solidFill>
                  <a:srgbClr val="000000"/>
                </a:solidFill>
                <a:latin typeface="Calibri" panose="020F0502020204030204" pitchFamily="34" charset="0"/>
              </a:rPr>
              <a:t> - </a:t>
            </a:r>
            <a:r>
              <a:rPr lang="it-IT" altLang="it-IT" sz="2400" b="1" dirty="0">
                <a:solidFill>
                  <a:srgbClr val="000000"/>
                </a:solidFill>
                <a:latin typeface="Calibri" panose="020F0502020204030204" pitchFamily="34" charset="0"/>
              </a:rPr>
              <a:t>elettroni s</a:t>
            </a:r>
            <a:r>
              <a:rPr lang="it-IT" altLang="it-IT" sz="2400" dirty="0">
                <a:solidFill>
                  <a:srgbClr val="000000"/>
                </a:solidFill>
                <a:latin typeface="Calibri" panose="020F0502020204030204" pitchFamily="34" charset="0"/>
              </a:rPr>
              <a:t>).</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692696"/>
            <a:ext cx="7926098" cy="50405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3"/>
          <p:cNvSpPr txBox="1">
            <a:spLocks noChangeArrowheads="1"/>
          </p:cNvSpPr>
          <p:nvPr/>
        </p:nvSpPr>
        <p:spPr bwMode="auto">
          <a:xfrm>
            <a:off x="1143000" y="276225"/>
            <a:ext cx="6986898"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b="1" dirty="0">
                <a:solidFill>
                  <a:srgbClr val="FF0000"/>
                </a:solidFill>
                <a:latin typeface="Calibri" panose="020F0502020204030204" pitchFamily="34" charset="0"/>
                <a:cs typeface="Times New Roman" pitchFamily="18" charset="0"/>
              </a:rPr>
              <a:t>Gruppo </a:t>
            </a:r>
          </a:p>
          <a:p>
            <a:pPr algn="ctr" eaLnBrk="1" hangingPunct="1">
              <a:spcBef>
                <a:spcPct val="0"/>
              </a:spcBef>
              <a:buFontTx/>
              <a:buNone/>
            </a:pPr>
            <a:endParaRPr lang="it-IT" altLang="it-IT" sz="2400" b="1" dirty="0">
              <a:solidFill>
                <a:srgbClr val="FF0000"/>
              </a:solidFill>
              <a:latin typeface="Calibri" panose="020F0502020204030204" pitchFamily="34" charset="0"/>
              <a:cs typeface="Times New Roman" pitchFamily="18" charset="0"/>
            </a:endParaRPr>
          </a:p>
          <a:p>
            <a:pPr algn="ctr" eaLnBrk="1" hangingPunct="1">
              <a:spcBef>
                <a:spcPct val="0"/>
              </a:spcBef>
              <a:buFontTx/>
              <a:buNone/>
            </a:pPr>
            <a:r>
              <a:rPr lang="it-IT" altLang="it-IT" sz="2400" dirty="0">
                <a:solidFill>
                  <a:srgbClr val="000000"/>
                </a:solidFill>
                <a:latin typeface="Calibri" panose="020F0502020204030204" pitchFamily="34" charset="0"/>
                <a:cs typeface="Times New Roman" pitchFamily="18" charset="0"/>
              </a:rPr>
              <a:t>Gli elementi dello stesso gruppo hanno </a:t>
            </a:r>
            <a:r>
              <a:rPr lang="it-IT" altLang="it-IT" sz="2400" b="1" dirty="0">
                <a:solidFill>
                  <a:srgbClr val="000000"/>
                </a:solidFill>
                <a:latin typeface="Calibri" panose="020F0502020204030204" pitchFamily="34" charset="0"/>
                <a:cs typeface="Times New Roman" pitchFamily="18" charset="0"/>
              </a:rPr>
              <a:t>configurazioni elettroniche</a:t>
            </a:r>
            <a:r>
              <a:rPr lang="it-IT" altLang="it-IT" sz="2400" dirty="0">
                <a:solidFill>
                  <a:srgbClr val="000000"/>
                </a:solidFill>
                <a:latin typeface="Calibri" panose="020F0502020204030204" pitchFamily="34" charset="0"/>
                <a:cs typeface="Times New Roman" pitchFamily="18" charset="0"/>
              </a:rPr>
              <a:t> esterne </a:t>
            </a:r>
            <a:r>
              <a:rPr lang="it-IT" altLang="it-IT" sz="2400" b="1" dirty="0">
                <a:solidFill>
                  <a:srgbClr val="000000"/>
                </a:solidFill>
                <a:latin typeface="Calibri" panose="020F0502020204030204" pitchFamily="34" charset="0"/>
                <a:cs typeface="Times New Roman" pitchFamily="18" charset="0"/>
              </a:rPr>
              <a:t>simili</a:t>
            </a:r>
            <a:r>
              <a:rPr lang="it-IT" altLang="it-IT" sz="2000" b="1" dirty="0">
                <a:solidFill>
                  <a:srgbClr val="000000"/>
                </a:solidFill>
                <a:latin typeface="Calibri" panose="020F0502020204030204" pitchFamily="34" charset="0"/>
              </a:rPr>
              <a:t> </a:t>
            </a:r>
          </a:p>
          <a:p>
            <a:pPr algn="ctr" eaLnBrk="1" hangingPunct="1">
              <a:spcBef>
                <a:spcPct val="0"/>
              </a:spcBef>
              <a:buFontTx/>
              <a:buNone/>
            </a:pPr>
            <a:r>
              <a:rPr lang="it-IT" altLang="it-IT" sz="2400" dirty="0">
                <a:solidFill>
                  <a:srgbClr val="000000"/>
                </a:solidFill>
                <a:latin typeface="Calibri" panose="020F0502020204030204" pitchFamily="34" charset="0"/>
              </a:rPr>
              <a:t>(stesso numero di elettroni di valenza)</a:t>
            </a:r>
          </a:p>
        </p:txBody>
      </p:sp>
      <p:sp>
        <p:nvSpPr>
          <p:cNvPr id="77827" name="Text Box 4"/>
          <p:cNvSpPr txBox="1">
            <a:spLocks noChangeArrowheads="1"/>
          </p:cNvSpPr>
          <p:nvPr/>
        </p:nvSpPr>
        <p:spPr bwMode="auto">
          <a:xfrm>
            <a:off x="1676400" y="2536825"/>
            <a:ext cx="68579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b="1" dirty="0">
                <a:solidFill>
                  <a:srgbClr val="000000"/>
                </a:solidFill>
                <a:latin typeface="Calibri" panose="020F0502020204030204" pitchFamily="34" charset="0"/>
              </a:rPr>
              <a:t>H</a:t>
            </a:r>
            <a:r>
              <a:rPr lang="it-IT" altLang="it-IT" sz="2400" dirty="0">
                <a:solidFill>
                  <a:srgbClr val="000000"/>
                </a:solidFill>
                <a:latin typeface="Calibri" panose="020F0502020204030204" pitchFamily="34" charset="0"/>
              </a:rPr>
              <a:t> </a:t>
            </a:r>
            <a:r>
              <a:rPr lang="it-IT" altLang="it-IT" sz="2400" u="sng" dirty="0">
                <a:solidFill>
                  <a:srgbClr val="000000"/>
                </a:solidFill>
                <a:latin typeface="Calibri" panose="020F0502020204030204" pitchFamily="34" charset="0"/>
              </a:rPr>
              <a:t>1s</a:t>
            </a:r>
            <a:r>
              <a:rPr lang="it-IT" altLang="it-IT" sz="2400" dirty="0">
                <a:solidFill>
                  <a:srgbClr val="000000"/>
                </a:solidFill>
                <a:latin typeface="Calibri" panose="020F0502020204030204" pitchFamily="34" charset="0"/>
              </a:rPr>
              <a:t>		</a:t>
            </a:r>
            <a:r>
              <a:rPr lang="it-IT" altLang="it-IT" sz="2400" b="1" dirty="0">
                <a:solidFill>
                  <a:srgbClr val="000000"/>
                </a:solidFill>
                <a:latin typeface="Calibri" panose="020F0502020204030204" pitchFamily="34" charset="0"/>
              </a:rPr>
              <a:t>Li</a:t>
            </a:r>
            <a:r>
              <a:rPr lang="it-IT" altLang="it-IT" sz="2400" dirty="0">
                <a:solidFill>
                  <a:srgbClr val="000000"/>
                </a:solidFill>
                <a:latin typeface="Calibri" panose="020F0502020204030204" pitchFamily="34" charset="0"/>
              </a:rPr>
              <a:t> 1s</a:t>
            </a:r>
            <a:r>
              <a:rPr lang="it-IT" altLang="it-IT" sz="2400" baseline="30000" dirty="0">
                <a:solidFill>
                  <a:srgbClr val="000000"/>
                </a:solidFill>
                <a:latin typeface="Calibri" panose="020F0502020204030204" pitchFamily="34" charset="0"/>
              </a:rPr>
              <a:t>2</a:t>
            </a:r>
            <a:r>
              <a:rPr lang="it-IT" altLang="it-IT" sz="2400" dirty="0">
                <a:solidFill>
                  <a:srgbClr val="000000"/>
                </a:solidFill>
                <a:latin typeface="Calibri" panose="020F0502020204030204" pitchFamily="34" charset="0"/>
              </a:rPr>
              <a:t> </a:t>
            </a:r>
            <a:r>
              <a:rPr lang="it-IT" altLang="it-IT" sz="2400" u="sng" dirty="0">
                <a:solidFill>
                  <a:srgbClr val="000000"/>
                </a:solidFill>
                <a:latin typeface="Calibri" panose="020F0502020204030204" pitchFamily="34" charset="0"/>
              </a:rPr>
              <a:t>2s</a:t>
            </a:r>
            <a:r>
              <a:rPr lang="it-IT" altLang="it-IT" sz="2400" dirty="0">
                <a:solidFill>
                  <a:srgbClr val="000000"/>
                </a:solidFill>
                <a:latin typeface="Calibri" panose="020F0502020204030204" pitchFamily="34" charset="0"/>
              </a:rPr>
              <a:t>	 	</a:t>
            </a:r>
            <a:r>
              <a:rPr lang="it-IT" altLang="it-IT" sz="2400" b="1" dirty="0">
                <a:solidFill>
                  <a:srgbClr val="000000"/>
                </a:solidFill>
                <a:latin typeface="Calibri" panose="020F0502020204030204" pitchFamily="34" charset="0"/>
              </a:rPr>
              <a:t>Na</a:t>
            </a:r>
            <a:r>
              <a:rPr lang="it-IT" altLang="it-IT" sz="2400" dirty="0">
                <a:solidFill>
                  <a:srgbClr val="000000"/>
                </a:solidFill>
                <a:latin typeface="Calibri" panose="020F0502020204030204" pitchFamily="34" charset="0"/>
              </a:rPr>
              <a:t> 1s</a:t>
            </a:r>
            <a:r>
              <a:rPr lang="it-IT" altLang="it-IT" sz="2400" baseline="30000" dirty="0">
                <a:solidFill>
                  <a:srgbClr val="000000"/>
                </a:solidFill>
                <a:latin typeface="Calibri" panose="020F0502020204030204" pitchFamily="34" charset="0"/>
              </a:rPr>
              <a:t>2</a:t>
            </a:r>
            <a:r>
              <a:rPr lang="it-IT" altLang="it-IT" sz="2400" dirty="0">
                <a:solidFill>
                  <a:srgbClr val="000000"/>
                </a:solidFill>
                <a:latin typeface="Calibri" panose="020F0502020204030204" pitchFamily="34" charset="0"/>
              </a:rPr>
              <a:t> 2s</a:t>
            </a:r>
            <a:r>
              <a:rPr lang="it-IT" altLang="it-IT" sz="2400" baseline="30000" dirty="0">
                <a:solidFill>
                  <a:srgbClr val="000000"/>
                </a:solidFill>
                <a:latin typeface="Calibri" panose="020F0502020204030204" pitchFamily="34" charset="0"/>
              </a:rPr>
              <a:t>2</a:t>
            </a:r>
            <a:r>
              <a:rPr lang="it-IT" altLang="it-IT" sz="2400" dirty="0">
                <a:solidFill>
                  <a:srgbClr val="000000"/>
                </a:solidFill>
                <a:latin typeface="Calibri" panose="020F0502020204030204" pitchFamily="34" charset="0"/>
              </a:rPr>
              <a:t> 2p</a:t>
            </a:r>
            <a:r>
              <a:rPr lang="it-IT" altLang="it-IT" sz="2400" baseline="30000" dirty="0">
                <a:solidFill>
                  <a:srgbClr val="000000"/>
                </a:solidFill>
                <a:latin typeface="Calibri" panose="020F0502020204030204" pitchFamily="34" charset="0"/>
              </a:rPr>
              <a:t>6 </a:t>
            </a:r>
            <a:r>
              <a:rPr lang="it-IT" altLang="it-IT" sz="2400" u="sng" dirty="0">
                <a:solidFill>
                  <a:srgbClr val="000000"/>
                </a:solidFill>
                <a:latin typeface="Calibri" panose="020F0502020204030204" pitchFamily="34" charset="0"/>
              </a:rPr>
              <a:t>3s</a:t>
            </a:r>
          </a:p>
        </p:txBody>
      </p:sp>
      <p:sp>
        <p:nvSpPr>
          <p:cNvPr id="77828" name="Text Box 5"/>
          <p:cNvSpPr txBox="1">
            <a:spLocks noChangeArrowheads="1"/>
          </p:cNvSpPr>
          <p:nvPr/>
        </p:nvSpPr>
        <p:spPr bwMode="auto">
          <a:xfrm>
            <a:off x="762000" y="3343275"/>
            <a:ext cx="35477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800" dirty="0">
                <a:solidFill>
                  <a:srgbClr val="000000"/>
                </a:solidFill>
                <a:latin typeface="Calibri" panose="020F0502020204030204" pitchFamily="34" charset="0"/>
              </a:rPr>
              <a:t>VIII gruppo GAS NOBILI</a:t>
            </a:r>
          </a:p>
        </p:txBody>
      </p:sp>
      <p:sp>
        <p:nvSpPr>
          <p:cNvPr id="77829" name="Text Box 6"/>
          <p:cNvSpPr txBox="1">
            <a:spLocks noChangeArrowheads="1"/>
          </p:cNvSpPr>
          <p:nvPr/>
        </p:nvSpPr>
        <p:spPr bwMode="auto">
          <a:xfrm>
            <a:off x="1676400" y="4124325"/>
            <a:ext cx="64534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a:solidFill>
                  <a:srgbClr val="000000"/>
                </a:solidFill>
                <a:latin typeface="Calibri" panose="020F0502020204030204" pitchFamily="34" charset="0"/>
              </a:rPr>
              <a:t>Conf. elettronica particolarmente stabile     </a:t>
            </a:r>
            <a:r>
              <a:rPr lang="it-IT" altLang="it-IT" sz="2400" b="1">
                <a:solidFill>
                  <a:srgbClr val="000000"/>
                </a:solidFill>
                <a:latin typeface="Calibri" panose="020F0502020204030204" pitchFamily="34" charset="0"/>
              </a:rPr>
              <a:t>ns</a:t>
            </a:r>
            <a:r>
              <a:rPr lang="it-IT" altLang="it-IT" sz="2400" b="1" baseline="30000">
                <a:solidFill>
                  <a:srgbClr val="000000"/>
                </a:solidFill>
                <a:latin typeface="Calibri" panose="020F0502020204030204" pitchFamily="34" charset="0"/>
              </a:rPr>
              <a:t>2</a:t>
            </a:r>
            <a:r>
              <a:rPr lang="it-IT" altLang="it-IT" sz="2400" b="1">
                <a:solidFill>
                  <a:srgbClr val="000000"/>
                </a:solidFill>
                <a:latin typeface="Calibri" panose="020F0502020204030204" pitchFamily="34" charset="0"/>
              </a:rPr>
              <a:t> np</a:t>
            </a:r>
            <a:r>
              <a:rPr lang="it-IT" altLang="it-IT" sz="2400" b="1" baseline="30000">
                <a:solidFill>
                  <a:srgbClr val="000000"/>
                </a:solidFill>
                <a:latin typeface="Calibri" panose="020F0502020204030204" pitchFamily="34" charset="0"/>
              </a:rPr>
              <a:t>6</a:t>
            </a:r>
          </a:p>
        </p:txBody>
      </p:sp>
      <p:sp>
        <p:nvSpPr>
          <p:cNvPr id="77830" name="Rectangle 9"/>
          <p:cNvSpPr>
            <a:spLocks noChangeArrowheads="1"/>
          </p:cNvSpPr>
          <p:nvPr/>
        </p:nvSpPr>
        <p:spPr bwMode="auto">
          <a:xfrm>
            <a:off x="2362200" y="5067300"/>
            <a:ext cx="47644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b="1" dirty="0">
                <a:solidFill>
                  <a:srgbClr val="000000"/>
                </a:solidFill>
                <a:latin typeface="Calibri" panose="020F0502020204030204" pitchFamily="34" charset="0"/>
              </a:rPr>
              <a:t>Li</a:t>
            </a:r>
            <a:r>
              <a:rPr lang="it-IT" altLang="it-IT" sz="2400" dirty="0">
                <a:solidFill>
                  <a:srgbClr val="000000"/>
                </a:solidFill>
                <a:latin typeface="Calibri" panose="020F0502020204030204" pitchFamily="34" charset="0"/>
              </a:rPr>
              <a:t>   1s</a:t>
            </a:r>
            <a:r>
              <a:rPr lang="it-IT" altLang="it-IT" sz="2400" baseline="30000" dirty="0">
                <a:solidFill>
                  <a:srgbClr val="000000"/>
                </a:solidFill>
                <a:latin typeface="Calibri" panose="020F0502020204030204" pitchFamily="34" charset="0"/>
              </a:rPr>
              <a:t>2</a:t>
            </a:r>
            <a:r>
              <a:rPr lang="it-IT" altLang="it-IT" sz="2400" dirty="0">
                <a:solidFill>
                  <a:srgbClr val="000000"/>
                </a:solidFill>
                <a:latin typeface="Calibri" panose="020F0502020204030204" pitchFamily="34" charset="0"/>
              </a:rPr>
              <a:t> </a:t>
            </a:r>
            <a:r>
              <a:rPr lang="it-IT" altLang="it-IT" sz="2400" u="sng" dirty="0">
                <a:solidFill>
                  <a:srgbClr val="000000"/>
                </a:solidFill>
                <a:latin typeface="Calibri" panose="020F0502020204030204" pitchFamily="34" charset="0"/>
              </a:rPr>
              <a:t>2s</a:t>
            </a:r>
            <a:r>
              <a:rPr lang="it-IT" altLang="it-IT" sz="2400" dirty="0">
                <a:solidFill>
                  <a:srgbClr val="000000"/>
                </a:solidFill>
                <a:latin typeface="Calibri" panose="020F0502020204030204" pitchFamily="34" charset="0"/>
              </a:rPr>
              <a:t>			[He] 2s</a:t>
            </a:r>
          </a:p>
          <a:p>
            <a:pPr eaLnBrk="1" hangingPunct="1">
              <a:spcBef>
                <a:spcPct val="0"/>
              </a:spcBef>
              <a:buFontTx/>
              <a:buNone/>
            </a:pPr>
            <a:r>
              <a:rPr lang="it-IT" altLang="it-IT" sz="2400" b="1" dirty="0">
                <a:solidFill>
                  <a:srgbClr val="000000"/>
                </a:solidFill>
                <a:latin typeface="Calibri" panose="020F0502020204030204" pitchFamily="34" charset="0"/>
              </a:rPr>
              <a:t>Na</a:t>
            </a:r>
            <a:r>
              <a:rPr lang="it-IT" altLang="it-IT" sz="2400" dirty="0">
                <a:solidFill>
                  <a:srgbClr val="000000"/>
                </a:solidFill>
                <a:latin typeface="Calibri" panose="020F0502020204030204" pitchFamily="34" charset="0"/>
              </a:rPr>
              <a:t> 1s</a:t>
            </a:r>
            <a:r>
              <a:rPr lang="it-IT" altLang="it-IT" sz="2400" baseline="30000" dirty="0">
                <a:solidFill>
                  <a:srgbClr val="000000"/>
                </a:solidFill>
                <a:latin typeface="Calibri" panose="020F0502020204030204" pitchFamily="34" charset="0"/>
              </a:rPr>
              <a:t>2</a:t>
            </a:r>
            <a:r>
              <a:rPr lang="it-IT" altLang="it-IT" sz="2400" dirty="0">
                <a:solidFill>
                  <a:srgbClr val="000000"/>
                </a:solidFill>
                <a:latin typeface="Calibri" panose="020F0502020204030204" pitchFamily="34" charset="0"/>
              </a:rPr>
              <a:t> 2s</a:t>
            </a:r>
            <a:r>
              <a:rPr lang="it-IT" altLang="it-IT" sz="2400" baseline="30000" dirty="0">
                <a:solidFill>
                  <a:srgbClr val="000000"/>
                </a:solidFill>
                <a:latin typeface="Calibri" panose="020F0502020204030204" pitchFamily="34" charset="0"/>
              </a:rPr>
              <a:t>2</a:t>
            </a:r>
            <a:r>
              <a:rPr lang="it-IT" altLang="it-IT" sz="2400" dirty="0">
                <a:solidFill>
                  <a:srgbClr val="000000"/>
                </a:solidFill>
                <a:latin typeface="Calibri" panose="020F0502020204030204" pitchFamily="34" charset="0"/>
              </a:rPr>
              <a:t> 2p</a:t>
            </a:r>
            <a:r>
              <a:rPr lang="it-IT" altLang="it-IT" sz="2400" baseline="30000" dirty="0">
                <a:solidFill>
                  <a:srgbClr val="000000"/>
                </a:solidFill>
                <a:latin typeface="Calibri" panose="020F0502020204030204" pitchFamily="34" charset="0"/>
              </a:rPr>
              <a:t>6 </a:t>
            </a:r>
            <a:r>
              <a:rPr lang="it-IT" altLang="it-IT" sz="2400" u="sng" dirty="0">
                <a:solidFill>
                  <a:srgbClr val="000000"/>
                </a:solidFill>
                <a:latin typeface="Calibri" panose="020F0502020204030204" pitchFamily="34" charset="0"/>
              </a:rPr>
              <a:t>3s</a:t>
            </a:r>
            <a:r>
              <a:rPr lang="it-IT" altLang="it-IT" sz="2400" dirty="0">
                <a:solidFill>
                  <a:srgbClr val="000000"/>
                </a:solidFill>
                <a:latin typeface="Calibri" panose="020F0502020204030204" pitchFamily="34" charset="0"/>
              </a:rPr>
              <a:t>		[Ne] 3s</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1268413"/>
            <a:ext cx="8208962" cy="33702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1" name="CasellaDiTesto 1"/>
          <p:cNvSpPr txBox="1">
            <a:spLocks noChangeArrowheads="1"/>
          </p:cNvSpPr>
          <p:nvPr/>
        </p:nvSpPr>
        <p:spPr bwMode="auto">
          <a:xfrm>
            <a:off x="827088" y="5229200"/>
            <a:ext cx="73453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a:latin typeface="Calibri" panose="020F0502020204030204" pitchFamily="34" charset="0"/>
              </a:rPr>
              <a:t>Configurazioni elettroniche esterne uguali si traducono in </a:t>
            </a:r>
            <a:r>
              <a:rPr lang="it-IT" altLang="it-IT" sz="2400" u="sng" dirty="0">
                <a:latin typeface="Calibri" panose="020F0502020204030204" pitchFamily="34" charset="0"/>
              </a:rPr>
              <a:t>proprietà chimiche simili</a:t>
            </a:r>
            <a:r>
              <a:rPr lang="it-IT" altLang="it-IT" sz="2400" dirty="0">
                <a:latin typeface="Calibri" panose="020F0502020204030204" pitchFamily="34" charset="0"/>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5"/>
          <p:cNvSpPr txBox="1">
            <a:spLocks noChangeArrowheads="1"/>
          </p:cNvSpPr>
          <p:nvPr/>
        </p:nvSpPr>
        <p:spPr bwMode="auto">
          <a:xfrm>
            <a:off x="1929483" y="260350"/>
            <a:ext cx="524534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b="1" dirty="0">
                <a:solidFill>
                  <a:srgbClr val="FF0000"/>
                </a:solidFill>
                <a:latin typeface="Calibri" panose="020F0502020204030204" pitchFamily="34" charset="0"/>
                <a:cs typeface="Times New Roman" pitchFamily="18" charset="0"/>
              </a:rPr>
              <a:t>Periodo</a:t>
            </a:r>
            <a:r>
              <a:rPr lang="it-IT" altLang="it-IT" sz="2800" b="1" dirty="0">
                <a:solidFill>
                  <a:srgbClr val="000000"/>
                </a:solidFill>
                <a:latin typeface="Calibri" panose="020F0502020204030204" pitchFamily="34" charset="0"/>
                <a:cs typeface="Times New Roman" pitchFamily="18" charset="0"/>
              </a:rPr>
              <a:t> </a:t>
            </a:r>
          </a:p>
          <a:p>
            <a:pPr algn="ctr" eaLnBrk="1" hangingPunct="1">
              <a:spcBef>
                <a:spcPct val="0"/>
              </a:spcBef>
              <a:buFontTx/>
              <a:buNone/>
            </a:pPr>
            <a:endParaRPr lang="it-IT" altLang="it-IT" sz="2800" b="1" dirty="0">
              <a:solidFill>
                <a:srgbClr val="000000"/>
              </a:solidFill>
              <a:latin typeface="Calibri" panose="020F0502020204030204" pitchFamily="34" charset="0"/>
              <a:cs typeface="Times New Roman" pitchFamily="18" charset="0"/>
            </a:endParaRPr>
          </a:p>
          <a:p>
            <a:pPr algn="ctr" eaLnBrk="1" hangingPunct="1">
              <a:spcBef>
                <a:spcPct val="0"/>
              </a:spcBef>
              <a:buFontTx/>
              <a:buNone/>
            </a:pPr>
            <a:r>
              <a:rPr lang="it-IT" altLang="it-IT" sz="2800" dirty="0">
                <a:solidFill>
                  <a:srgbClr val="000000"/>
                </a:solidFill>
                <a:latin typeface="Calibri" panose="020F0502020204030204" pitchFamily="34" charset="0"/>
                <a:cs typeface="Times New Roman" pitchFamily="18" charset="0"/>
              </a:rPr>
              <a:t>Il numero del periodo è pari a </a:t>
            </a:r>
            <a:r>
              <a:rPr lang="it-IT" altLang="it-IT" sz="2800" dirty="0" err="1">
                <a:solidFill>
                  <a:srgbClr val="000000"/>
                </a:solidFill>
                <a:latin typeface="Calibri" panose="020F0502020204030204" pitchFamily="34" charset="0"/>
                <a:cs typeface="Times New Roman" pitchFamily="18" charset="0"/>
              </a:rPr>
              <a:t>n</a:t>
            </a:r>
            <a:r>
              <a:rPr lang="it-IT" altLang="it-IT" sz="2800" baseline="-30000" dirty="0" err="1">
                <a:solidFill>
                  <a:srgbClr val="000000"/>
                </a:solidFill>
                <a:latin typeface="Calibri" panose="020F0502020204030204" pitchFamily="34" charset="0"/>
                <a:cs typeface="Times New Roman" pitchFamily="18" charset="0"/>
              </a:rPr>
              <a:t>max</a:t>
            </a:r>
            <a:r>
              <a:rPr lang="it-IT" altLang="it-IT" sz="2800" baseline="-30000" dirty="0">
                <a:solidFill>
                  <a:srgbClr val="000000"/>
                </a:solidFill>
                <a:latin typeface="Calibri" panose="020F0502020204030204" pitchFamily="34" charset="0"/>
                <a:cs typeface="Times New Roman" pitchFamily="18" charset="0"/>
              </a:rPr>
              <a:t>.</a:t>
            </a:r>
          </a:p>
        </p:txBody>
      </p:sp>
      <p:sp>
        <p:nvSpPr>
          <p:cNvPr id="79875" name="Text Box 6"/>
          <p:cNvSpPr txBox="1">
            <a:spLocks noChangeArrowheads="1"/>
          </p:cNvSpPr>
          <p:nvPr/>
        </p:nvSpPr>
        <p:spPr bwMode="auto">
          <a:xfrm>
            <a:off x="2411413" y="1989138"/>
            <a:ext cx="460851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0"/>
              </a:spcBef>
              <a:buFontTx/>
              <a:buNone/>
            </a:pPr>
            <a:r>
              <a:rPr lang="it-IT" altLang="it-IT" sz="2400" dirty="0">
                <a:solidFill>
                  <a:srgbClr val="000000"/>
                </a:solidFill>
                <a:latin typeface="Calibri" panose="020F0502020204030204" pitchFamily="34" charset="0"/>
              </a:rPr>
              <a:t>H       			</a:t>
            </a:r>
            <a:r>
              <a:rPr lang="it-IT" altLang="it-IT" sz="2400" b="1" u="sng" dirty="0">
                <a:solidFill>
                  <a:srgbClr val="000000"/>
                </a:solidFill>
                <a:latin typeface="Calibri" panose="020F0502020204030204" pitchFamily="34" charset="0"/>
              </a:rPr>
              <a:t>1</a:t>
            </a:r>
            <a:r>
              <a:rPr lang="it-IT" altLang="it-IT" sz="2400" b="1" dirty="0">
                <a:solidFill>
                  <a:srgbClr val="000000"/>
                </a:solidFill>
                <a:latin typeface="Calibri" panose="020F0502020204030204" pitchFamily="34" charset="0"/>
              </a:rPr>
              <a:t>s</a:t>
            </a:r>
          </a:p>
          <a:p>
            <a:pPr algn="just" eaLnBrk="1" hangingPunct="1">
              <a:spcBef>
                <a:spcPct val="0"/>
              </a:spcBef>
              <a:buFontTx/>
              <a:buNone/>
            </a:pPr>
            <a:r>
              <a:rPr lang="it-IT" altLang="it-IT" sz="2400" dirty="0">
                <a:solidFill>
                  <a:srgbClr val="000000"/>
                </a:solidFill>
                <a:latin typeface="Calibri" panose="020F0502020204030204" pitchFamily="34" charset="0"/>
              </a:rPr>
              <a:t>Li   1s</a:t>
            </a:r>
            <a:r>
              <a:rPr lang="it-IT" altLang="it-IT" sz="2400" baseline="30000" dirty="0">
                <a:solidFill>
                  <a:srgbClr val="000000"/>
                </a:solidFill>
                <a:latin typeface="Calibri" panose="020F0502020204030204" pitchFamily="34" charset="0"/>
              </a:rPr>
              <a:t>2</a:t>
            </a:r>
            <a:r>
              <a:rPr lang="it-IT" altLang="it-IT" sz="2400" dirty="0">
                <a:solidFill>
                  <a:srgbClr val="000000"/>
                </a:solidFill>
                <a:latin typeface="Calibri" panose="020F0502020204030204" pitchFamily="34" charset="0"/>
              </a:rPr>
              <a:t> 			</a:t>
            </a:r>
            <a:r>
              <a:rPr lang="it-IT" altLang="it-IT" sz="2400" b="1" u="sng" dirty="0" smtClean="0">
                <a:solidFill>
                  <a:srgbClr val="000000"/>
                </a:solidFill>
                <a:latin typeface="Calibri" panose="020F0502020204030204" pitchFamily="34" charset="0"/>
              </a:rPr>
              <a:t>2</a:t>
            </a:r>
            <a:r>
              <a:rPr lang="it-IT" altLang="it-IT" sz="2400" b="1" dirty="0" smtClean="0">
                <a:solidFill>
                  <a:srgbClr val="000000"/>
                </a:solidFill>
                <a:latin typeface="Calibri" panose="020F0502020204030204" pitchFamily="34" charset="0"/>
              </a:rPr>
              <a:t>s</a:t>
            </a:r>
            <a:endParaRPr lang="it-IT" altLang="it-IT" sz="2400" b="1" dirty="0">
              <a:solidFill>
                <a:srgbClr val="000000"/>
              </a:solidFill>
              <a:latin typeface="Calibri" panose="020F0502020204030204" pitchFamily="34" charset="0"/>
            </a:endParaRPr>
          </a:p>
          <a:p>
            <a:pPr algn="just" eaLnBrk="1" hangingPunct="1">
              <a:spcBef>
                <a:spcPct val="0"/>
              </a:spcBef>
              <a:buFontTx/>
              <a:buNone/>
            </a:pPr>
            <a:r>
              <a:rPr lang="it-IT" altLang="it-IT" sz="2400" dirty="0">
                <a:solidFill>
                  <a:srgbClr val="000000"/>
                </a:solidFill>
                <a:latin typeface="Calibri" panose="020F0502020204030204" pitchFamily="34" charset="0"/>
              </a:rPr>
              <a:t>Na 1s</a:t>
            </a:r>
            <a:r>
              <a:rPr lang="it-IT" altLang="it-IT" sz="2400" baseline="30000" dirty="0">
                <a:solidFill>
                  <a:srgbClr val="000000"/>
                </a:solidFill>
                <a:latin typeface="Calibri" panose="020F0502020204030204" pitchFamily="34" charset="0"/>
              </a:rPr>
              <a:t>2</a:t>
            </a:r>
            <a:r>
              <a:rPr lang="it-IT" altLang="it-IT" sz="2400" dirty="0">
                <a:solidFill>
                  <a:srgbClr val="000000"/>
                </a:solidFill>
                <a:latin typeface="Calibri" panose="020F0502020204030204" pitchFamily="34" charset="0"/>
              </a:rPr>
              <a:t> 2s</a:t>
            </a:r>
            <a:r>
              <a:rPr lang="it-IT" altLang="it-IT" sz="2400" baseline="30000" dirty="0">
                <a:solidFill>
                  <a:srgbClr val="000000"/>
                </a:solidFill>
                <a:latin typeface="Calibri" panose="020F0502020204030204" pitchFamily="34" charset="0"/>
              </a:rPr>
              <a:t>2</a:t>
            </a:r>
            <a:r>
              <a:rPr lang="it-IT" altLang="it-IT" sz="2400" dirty="0">
                <a:solidFill>
                  <a:srgbClr val="000000"/>
                </a:solidFill>
                <a:latin typeface="Calibri" panose="020F0502020204030204" pitchFamily="34" charset="0"/>
              </a:rPr>
              <a:t> 2p</a:t>
            </a:r>
            <a:r>
              <a:rPr lang="it-IT" altLang="it-IT" sz="2400" baseline="30000" dirty="0">
                <a:solidFill>
                  <a:srgbClr val="000000"/>
                </a:solidFill>
                <a:latin typeface="Calibri" panose="020F0502020204030204" pitchFamily="34" charset="0"/>
              </a:rPr>
              <a:t>6 		</a:t>
            </a:r>
            <a:r>
              <a:rPr lang="it-IT" altLang="it-IT" sz="2400" b="1" u="sng" dirty="0">
                <a:solidFill>
                  <a:srgbClr val="000000"/>
                </a:solidFill>
                <a:latin typeface="Calibri" panose="020F0502020204030204" pitchFamily="34" charset="0"/>
              </a:rPr>
              <a:t>3</a:t>
            </a:r>
            <a:r>
              <a:rPr lang="it-IT" altLang="it-IT" sz="2400" b="1" dirty="0">
                <a:solidFill>
                  <a:srgbClr val="000000"/>
                </a:solidFill>
                <a:latin typeface="Calibri" panose="020F0502020204030204" pitchFamily="34" charset="0"/>
              </a:rPr>
              <a:t>s</a:t>
            </a:r>
          </a:p>
        </p:txBody>
      </p:sp>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429000"/>
            <a:ext cx="5635625" cy="32099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10"/>
          <p:cNvGrpSpPr>
            <a:grpSpLocks/>
          </p:cNvGrpSpPr>
          <p:nvPr/>
        </p:nvGrpSpPr>
        <p:grpSpPr bwMode="auto">
          <a:xfrm>
            <a:off x="228600" y="381000"/>
            <a:ext cx="8610600" cy="3379788"/>
            <a:chOff x="144" y="240"/>
            <a:chExt cx="5424" cy="2129"/>
          </a:xfrm>
        </p:grpSpPr>
        <p:sp>
          <p:nvSpPr>
            <p:cNvPr id="80901" name="Text Box 2"/>
            <p:cNvSpPr txBox="1">
              <a:spLocks noChangeArrowheads="1"/>
            </p:cNvSpPr>
            <p:nvPr/>
          </p:nvSpPr>
          <p:spPr bwMode="auto">
            <a:xfrm>
              <a:off x="1392" y="240"/>
              <a:ext cx="307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800" b="1" dirty="0">
                  <a:solidFill>
                    <a:srgbClr val="FF0000"/>
                  </a:solidFill>
                  <a:latin typeface="Calibri" panose="020F0502020204030204" pitchFamily="34" charset="0"/>
                </a:rPr>
                <a:t>Proprietà Periodiche</a:t>
              </a:r>
            </a:p>
          </p:txBody>
        </p:sp>
        <p:sp>
          <p:nvSpPr>
            <p:cNvPr id="80902" name="Text Box 6"/>
            <p:cNvSpPr txBox="1">
              <a:spLocks noChangeArrowheads="1"/>
            </p:cNvSpPr>
            <p:nvPr/>
          </p:nvSpPr>
          <p:spPr bwMode="auto">
            <a:xfrm>
              <a:off x="144" y="799"/>
              <a:ext cx="5424" cy="1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50000"/>
                </a:spcBef>
              </a:pPr>
              <a:r>
                <a:rPr lang="it-IT" altLang="it-IT" sz="2400" dirty="0">
                  <a:solidFill>
                    <a:srgbClr val="000000"/>
                  </a:solidFill>
                  <a:latin typeface="Calibri" panose="020F0502020204030204" pitchFamily="34" charset="0"/>
                </a:rPr>
                <a:t> Proprietà Fisiche (Densità, punto di fusione ed ebollizione, conducibilità termica ed elettrica) </a:t>
              </a:r>
            </a:p>
            <a:p>
              <a:pPr algn="just" eaLnBrk="1" hangingPunct="1">
                <a:spcBef>
                  <a:spcPct val="50000"/>
                </a:spcBef>
              </a:pPr>
              <a:r>
                <a:rPr lang="it-IT" altLang="it-IT" sz="2400" dirty="0">
                  <a:solidFill>
                    <a:srgbClr val="000000"/>
                  </a:solidFill>
                  <a:latin typeface="Calibri" panose="020F0502020204030204" pitchFamily="34" charset="0"/>
                </a:rPr>
                <a:t>Proprietà Chimiche </a:t>
              </a:r>
            </a:p>
            <a:p>
              <a:pPr algn="just" eaLnBrk="1" hangingPunct="1">
                <a:spcBef>
                  <a:spcPct val="50000"/>
                </a:spcBef>
              </a:pPr>
              <a:r>
                <a:rPr lang="it-IT" altLang="it-IT" sz="2400" dirty="0">
                  <a:solidFill>
                    <a:srgbClr val="000000"/>
                  </a:solidFill>
                  <a:latin typeface="Calibri" panose="020F0502020204030204" pitchFamily="34" charset="0"/>
                </a:rPr>
                <a:t>Proprietà Atomiche </a:t>
              </a:r>
            </a:p>
            <a:p>
              <a:pPr algn="just" eaLnBrk="1" hangingPunct="1">
                <a:spcBef>
                  <a:spcPct val="50000"/>
                </a:spcBef>
                <a:buFontTx/>
                <a:buNone/>
              </a:pPr>
              <a:endParaRPr lang="it-IT" altLang="it-IT" sz="2400" dirty="0">
                <a:solidFill>
                  <a:srgbClr val="000000"/>
                </a:solidFill>
                <a:latin typeface="Calibri" panose="020F0502020204030204" pitchFamily="34" charset="0"/>
              </a:endParaRPr>
            </a:p>
          </p:txBody>
        </p:sp>
      </p:grpSp>
      <p:sp>
        <p:nvSpPr>
          <p:cNvPr id="80899" name="Text Box 9"/>
          <p:cNvSpPr txBox="1">
            <a:spLocks noChangeArrowheads="1"/>
          </p:cNvSpPr>
          <p:nvPr/>
        </p:nvSpPr>
        <p:spPr bwMode="auto">
          <a:xfrm>
            <a:off x="4787900" y="2852738"/>
            <a:ext cx="4114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spcBef>
                <a:spcPct val="50000"/>
              </a:spcBef>
              <a:buFont typeface="Wingdings" pitchFamily="2" charset="2"/>
              <a:buChar char="Ø"/>
            </a:pPr>
            <a:r>
              <a:rPr lang="it-IT" altLang="it-IT" sz="2400">
                <a:solidFill>
                  <a:srgbClr val="000000"/>
                </a:solidFill>
                <a:latin typeface="Calibri" panose="020F0502020204030204" pitchFamily="34" charset="0"/>
              </a:rPr>
              <a:t> Volume e raggio atomico</a:t>
            </a:r>
          </a:p>
          <a:p>
            <a:pPr algn="just" eaLnBrk="1" hangingPunct="1">
              <a:spcBef>
                <a:spcPct val="50000"/>
              </a:spcBef>
              <a:buFont typeface="Wingdings" pitchFamily="2" charset="2"/>
              <a:buChar char="Ø"/>
            </a:pPr>
            <a:r>
              <a:rPr lang="it-IT" altLang="it-IT" sz="2400">
                <a:solidFill>
                  <a:srgbClr val="000000"/>
                </a:solidFill>
                <a:latin typeface="Calibri" panose="020F0502020204030204" pitchFamily="34" charset="0"/>
              </a:rPr>
              <a:t> Energia di ionizzazione</a:t>
            </a:r>
          </a:p>
          <a:p>
            <a:pPr algn="just" eaLnBrk="1" hangingPunct="1">
              <a:spcBef>
                <a:spcPct val="50000"/>
              </a:spcBef>
              <a:buFont typeface="Wingdings" pitchFamily="2" charset="2"/>
              <a:buChar char="Ø"/>
            </a:pPr>
            <a:r>
              <a:rPr lang="it-IT" altLang="it-IT" sz="2400">
                <a:solidFill>
                  <a:srgbClr val="000000"/>
                </a:solidFill>
                <a:latin typeface="Calibri" panose="020F0502020204030204" pitchFamily="34" charset="0"/>
              </a:rPr>
              <a:t> Affinità elettronica</a:t>
            </a:r>
          </a:p>
          <a:p>
            <a:pPr algn="just" eaLnBrk="1" hangingPunct="1">
              <a:spcBef>
                <a:spcPct val="50000"/>
              </a:spcBef>
              <a:buFont typeface="Wingdings" pitchFamily="2" charset="2"/>
              <a:buChar char="Ø"/>
            </a:pPr>
            <a:r>
              <a:rPr lang="it-IT" altLang="it-IT" sz="2400">
                <a:solidFill>
                  <a:srgbClr val="000000"/>
                </a:solidFill>
                <a:latin typeface="Calibri" panose="020F0502020204030204" pitchFamily="34" charset="0"/>
              </a:rPr>
              <a:t> Elettronegatività</a:t>
            </a:r>
          </a:p>
        </p:txBody>
      </p:sp>
      <p:pic>
        <p:nvPicPr>
          <p:cNvPr id="80900" name="Picture 6"/>
          <p:cNvPicPr>
            <a:picLocks noChangeAspect="1" noChangeArrowheads="1"/>
          </p:cNvPicPr>
          <p:nvPr/>
        </p:nvPicPr>
        <p:blipFill>
          <a:blip r:embed="rId2">
            <a:extLst>
              <a:ext uri="{28A0092B-C50C-407E-A947-70E740481C1C}">
                <a14:useLocalDpi xmlns:a14="http://schemas.microsoft.com/office/drawing/2010/main" val="0"/>
              </a:ext>
            </a:extLst>
          </a:blip>
          <a:srcRect b="8061"/>
          <a:stretch>
            <a:fillRect/>
          </a:stretch>
        </p:blipFill>
        <p:spPr bwMode="auto">
          <a:xfrm>
            <a:off x="473075" y="3702050"/>
            <a:ext cx="4144963" cy="232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2987824" y="421343"/>
            <a:ext cx="3276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spcBef>
                <a:spcPct val="50000"/>
              </a:spcBef>
              <a:defRPr/>
            </a:pPr>
            <a:r>
              <a:rPr lang="it-IT" sz="2800" b="1" dirty="0" smtClean="0">
                <a:solidFill>
                  <a:srgbClr val="FF0000"/>
                </a:solidFill>
                <a:latin typeface="Calibri" panose="020F0502020204030204" pitchFamily="34" charset="0"/>
              </a:rPr>
              <a:t>Raggio Atomico</a:t>
            </a:r>
          </a:p>
        </p:txBody>
      </p:sp>
      <p:sp>
        <p:nvSpPr>
          <p:cNvPr id="81923" name="Text Box 5"/>
          <p:cNvSpPr txBox="1">
            <a:spLocks noChangeArrowheads="1"/>
          </p:cNvSpPr>
          <p:nvPr/>
        </p:nvSpPr>
        <p:spPr bwMode="auto">
          <a:xfrm>
            <a:off x="455613" y="4221163"/>
            <a:ext cx="4260403" cy="175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50000"/>
              </a:spcBef>
              <a:buFontTx/>
              <a:buNone/>
            </a:pPr>
            <a:r>
              <a:rPr lang="it-IT" altLang="it-IT" sz="2400" dirty="0">
                <a:solidFill>
                  <a:srgbClr val="000000"/>
                </a:solidFill>
                <a:latin typeface="Calibri" panose="020F0502020204030204" pitchFamily="34" charset="0"/>
              </a:rPr>
              <a:t>Il raggio atomico diminuisce lungo il periodo e aumenta lungo il gruppo</a:t>
            </a:r>
          </a:p>
          <a:p>
            <a:pPr algn="ctr" eaLnBrk="1" hangingPunct="1">
              <a:spcBef>
                <a:spcPct val="50000"/>
              </a:spcBef>
              <a:buFontTx/>
              <a:buNone/>
            </a:pPr>
            <a:r>
              <a:rPr lang="it-IT" altLang="it-IT" sz="2400" dirty="0">
                <a:solidFill>
                  <a:srgbClr val="000000"/>
                </a:solidFill>
                <a:latin typeface="Calibri" panose="020F0502020204030204" pitchFamily="34" charset="0"/>
              </a:rPr>
              <a:t>(gruppi principali)</a:t>
            </a:r>
          </a:p>
        </p:txBody>
      </p:sp>
      <p:pic>
        <p:nvPicPr>
          <p:cNvPr id="8192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525" y="2882900"/>
            <a:ext cx="3240088"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268413"/>
            <a:ext cx="5484812"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fig3_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213100"/>
            <a:ext cx="4648200" cy="33924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2947" name="Text Box 3"/>
          <p:cNvSpPr txBox="1">
            <a:spLocks noChangeArrowheads="1"/>
          </p:cNvSpPr>
          <p:nvPr/>
        </p:nvSpPr>
        <p:spPr bwMode="auto">
          <a:xfrm>
            <a:off x="1371600" y="284163"/>
            <a:ext cx="6635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800" dirty="0">
                <a:latin typeface="Calibri" panose="020F0502020204030204" pitchFamily="34" charset="0"/>
              </a:rPr>
              <a:t>Dimensioni atomiche  </a:t>
            </a:r>
            <a:r>
              <a:rPr lang="it-IT" altLang="it-IT" sz="2400" dirty="0">
                <a:latin typeface="Calibri" panose="020F0502020204030204" pitchFamily="34" charset="0"/>
              </a:rPr>
              <a:t>(</a:t>
            </a:r>
            <a:r>
              <a:rPr lang="it-IT" altLang="it-IT" sz="2400" dirty="0" err="1">
                <a:latin typeface="Calibri" panose="020F0502020204030204" pitchFamily="34" charset="0"/>
              </a:rPr>
              <a:t>pm</a:t>
            </a:r>
            <a:r>
              <a:rPr lang="it-IT" altLang="it-IT" sz="2400" dirty="0">
                <a:latin typeface="Calibri" panose="020F0502020204030204" pitchFamily="34" charset="0"/>
              </a:rPr>
              <a:t> = 10</a:t>
            </a:r>
            <a:r>
              <a:rPr lang="it-IT" altLang="it-IT" sz="2400" baseline="30000" dirty="0">
                <a:latin typeface="Calibri" panose="020F0502020204030204" pitchFamily="34" charset="0"/>
              </a:rPr>
              <a:t>-12 </a:t>
            </a:r>
            <a:r>
              <a:rPr lang="it-IT" altLang="it-IT" sz="2400" dirty="0">
                <a:latin typeface="Calibri" panose="020F0502020204030204" pitchFamily="34" charset="0"/>
              </a:rPr>
              <a:t>m)</a:t>
            </a:r>
          </a:p>
        </p:txBody>
      </p:sp>
      <p:sp>
        <p:nvSpPr>
          <p:cNvPr id="82948" name="Rectangle 4"/>
          <p:cNvSpPr>
            <a:spLocks noChangeArrowheads="1"/>
          </p:cNvSpPr>
          <p:nvPr/>
        </p:nvSpPr>
        <p:spPr bwMode="auto">
          <a:xfrm>
            <a:off x="1130300" y="3284538"/>
            <a:ext cx="1096963" cy="3109912"/>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it-IT" altLang="it-IT" sz="2400"/>
          </a:p>
        </p:txBody>
      </p:sp>
      <p:sp>
        <p:nvSpPr>
          <p:cNvPr id="82949" name="Rectangle 5"/>
          <p:cNvSpPr>
            <a:spLocks noChangeArrowheads="1"/>
          </p:cNvSpPr>
          <p:nvPr/>
        </p:nvSpPr>
        <p:spPr bwMode="auto">
          <a:xfrm>
            <a:off x="3581400" y="3362325"/>
            <a:ext cx="792163" cy="2289175"/>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it-IT" altLang="it-IT" sz="2400"/>
          </a:p>
        </p:txBody>
      </p:sp>
      <p:pic>
        <p:nvPicPr>
          <p:cNvPr id="82950" name="Picture 10" descr="p316_ISBN88-08-09101-5"/>
          <p:cNvPicPr>
            <a:picLocks noChangeAspect="1" noChangeArrowheads="1"/>
          </p:cNvPicPr>
          <p:nvPr/>
        </p:nvPicPr>
        <p:blipFill>
          <a:blip r:embed="rId3" cstate="print">
            <a:lum contrast="6000"/>
            <a:extLst>
              <a:ext uri="{28A0092B-C50C-407E-A947-70E740481C1C}">
                <a14:useLocalDpi xmlns:a14="http://schemas.microsoft.com/office/drawing/2010/main" val="0"/>
              </a:ext>
            </a:extLst>
          </a:blip>
          <a:srcRect l="6857" r="6857"/>
          <a:stretch>
            <a:fillRect/>
          </a:stretch>
        </p:blipFill>
        <p:spPr bwMode="auto">
          <a:xfrm>
            <a:off x="6019800" y="2755900"/>
            <a:ext cx="2027238" cy="1714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2951" name="Picture 11" descr="p317_ISBN88-08-09101-5"/>
          <p:cNvPicPr>
            <a:picLocks noChangeAspect="1" noChangeArrowheads="1"/>
          </p:cNvPicPr>
          <p:nvPr/>
        </p:nvPicPr>
        <p:blipFill>
          <a:blip r:embed="rId4" cstate="print">
            <a:lum contrast="6000"/>
            <a:extLst>
              <a:ext uri="{28A0092B-C50C-407E-A947-70E740481C1C}">
                <a14:useLocalDpi xmlns:a14="http://schemas.microsoft.com/office/drawing/2010/main" val="0"/>
              </a:ext>
            </a:extLst>
          </a:blip>
          <a:srcRect l="9634"/>
          <a:stretch>
            <a:fillRect/>
          </a:stretch>
        </p:blipFill>
        <p:spPr bwMode="auto">
          <a:xfrm>
            <a:off x="6019800" y="4737100"/>
            <a:ext cx="2133600" cy="20050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295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738" y="1160463"/>
            <a:ext cx="3887787" cy="1595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953" name="CasellaDiTesto 1"/>
          <p:cNvSpPr txBox="1">
            <a:spLocks noChangeArrowheads="1"/>
          </p:cNvSpPr>
          <p:nvPr/>
        </p:nvSpPr>
        <p:spPr bwMode="auto">
          <a:xfrm>
            <a:off x="4953000" y="1739900"/>
            <a:ext cx="3124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r>
              <a:rPr lang="it-IT" altLang="it-IT" sz="2400" b="1" dirty="0">
                <a:latin typeface="Calibri" panose="020F0502020204030204" pitchFamily="34" charset="0"/>
              </a:rPr>
              <a:t>S</a:t>
            </a:r>
            <a:r>
              <a:rPr lang="it-IT" altLang="it-IT" sz="2400" dirty="0">
                <a:latin typeface="Calibri" panose="020F0502020204030204" pitchFamily="34" charset="0"/>
              </a:rPr>
              <a:t> = costante di schermo</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ttangolo 1"/>
          <p:cNvSpPr>
            <a:spLocks noChangeArrowheads="1"/>
          </p:cNvSpPr>
          <p:nvPr/>
        </p:nvSpPr>
        <p:spPr bwMode="auto">
          <a:xfrm>
            <a:off x="1772571" y="455613"/>
            <a:ext cx="5449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b="1">
                <a:solidFill>
                  <a:srgbClr val="FF0000"/>
                </a:solidFill>
                <a:latin typeface="Calibri" panose="020F0502020204030204" pitchFamily="34" charset="0"/>
              </a:rPr>
              <a:t>Proprietà fisiche delle sostanze</a:t>
            </a:r>
          </a:p>
        </p:txBody>
      </p:sp>
      <p:graphicFrame>
        <p:nvGraphicFramePr>
          <p:cNvPr id="4" name="Tabella 3"/>
          <p:cNvGraphicFramePr>
            <a:graphicFrameLocks noGrp="1"/>
          </p:cNvGraphicFramePr>
          <p:nvPr>
            <p:extLst>
              <p:ext uri="{D42A27DB-BD31-4B8C-83A1-F6EECF244321}">
                <p14:modId xmlns:p14="http://schemas.microsoft.com/office/powerpoint/2010/main" val="2973339877"/>
              </p:ext>
            </p:extLst>
          </p:nvPr>
        </p:nvGraphicFramePr>
        <p:xfrm>
          <a:off x="1293043" y="1412776"/>
          <a:ext cx="6408687" cy="2301974"/>
        </p:xfrm>
        <a:graphic>
          <a:graphicData uri="http://schemas.openxmlformats.org/drawingml/2006/table">
            <a:tbl>
              <a:tblPr firstRow="1" bandRow="1">
                <a:tableStyleId>{69CF1AB2-1976-4502-BF36-3FF5EA218861}</a:tableStyleId>
              </a:tblPr>
              <a:tblGrid>
                <a:gridCol w="4176464">
                  <a:extLst>
                    <a:ext uri="{9D8B030D-6E8A-4147-A177-3AD203B41FA5}">
                      <a16:colId xmlns="" xmlns:a16="http://schemas.microsoft.com/office/drawing/2014/main" val="20000"/>
                    </a:ext>
                  </a:extLst>
                </a:gridCol>
                <a:gridCol w="900548">
                  <a:extLst>
                    <a:ext uri="{9D8B030D-6E8A-4147-A177-3AD203B41FA5}">
                      <a16:colId xmlns="" xmlns:a16="http://schemas.microsoft.com/office/drawing/2014/main" val="20001"/>
                    </a:ext>
                  </a:extLst>
                </a:gridCol>
                <a:gridCol w="1331675">
                  <a:extLst>
                    <a:ext uri="{9D8B030D-6E8A-4147-A177-3AD203B41FA5}">
                      <a16:colId xmlns="" xmlns:a16="http://schemas.microsoft.com/office/drawing/2014/main" val="20002"/>
                    </a:ext>
                  </a:extLst>
                </a:gridCol>
              </a:tblGrid>
              <a:tr h="371041">
                <a:tc>
                  <a:txBody>
                    <a:bodyPr/>
                    <a:lstStyle/>
                    <a:p>
                      <a:pPr algn="just"/>
                      <a:r>
                        <a:rPr lang="it-IT" sz="1800" b="0" dirty="0" smtClean="0"/>
                        <a:t>MASSA</a:t>
                      </a:r>
                      <a:endParaRPr lang="it-IT" sz="1800" b="0" dirty="0"/>
                    </a:p>
                  </a:txBody>
                  <a:tcPr marL="91449" marR="91449" marT="45733" marB="45733">
                    <a:solidFill>
                      <a:schemeClr val="bg1"/>
                    </a:solidFill>
                  </a:tcPr>
                </a:tc>
                <a:tc>
                  <a:txBody>
                    <a:bodyPr/>
                    <a:lstStyle/>
                    <a:p>
                      <a:pPr algn="ctr"/>
                      <a:r>
                        <a:rPr lang="it-IT" sz="1800" b="0" dirty="0" smtClean="0"/>
                        <a:t>m</a:t>
                      </a:r>
                      <a:endParaRPr lang="it-IT" sz="1800" b="0" dirty="0"/>
                    </a:p>
                  </a:txBody>
                  <a:tcPr marL="91449" marR="91449" marT="45733" marB="45733">
                    <a:solidFill>
                      <a:schemeClr val="bg1"/>
                    </a:solidFill>
                  </a:tcPr>
                </a:tc>
                <a:tc>
                  <a:txBody>
                    <a:bodyPr/>
                    <a:lstStyle/>
                    <a:p>
                      <a:pPr algn="ctr"/>
                      <a:r>
                        <a:rPr lang="it-IT" sz="1800" b="0" dirty="0" smtClean="0"/>
                        <a:t>[kg]</a:t>
                      </a:r>
                      <a:endParaRPr lang="it-IT" sz="1800" b="0" dirty="0"/>
                    </a:p>
                  </a:txBody>
                  <a:tcPr marL="91449" marR="91449" marT="45733" marB="45733">
                    <a:solidFill>
                      <a:schemeClr val="bg1"/>
                    </a:solidFill>
                  </a:tcPr>
                </a:tc>
                <a:extLst>
                  <a:ext uri="{0D108BD9-81ED-4DB2-BD59-A6C34878D82A}">
                    <a16:rowId xmlns="" xmlns:a16="http://schemas.microsoft.com/office/drawing/2014/main" val="10000"/>
                  </a:ext>
                </a:extLst>
              </a:tr>
              <a:tr h="370942">
                <a:tc>
                  <a:txBody>
                    <a:bodyPr/>
                    <a:lstStyle/>
                    <a:p>
                      <a:pPr algn="just"/>
                      <a:r>
                        <a:rPr lang="it-IT" sz="1800" dirty="0" smtClean="0"/>
                        <a:t>DENSITA’</a:t>
                      </a:r>
                      <a:endParaRPr lang="it-IT" sz="1800" dirty="0"/>
                    </a:p>
                  </a:txBody>
                  <a:tcPr marL="91449" marR="91449" marT="45733" marB="45733">
                    <a:solidFill>
                      <a:schemeClr val="bg1"/>
                    </a:solidFill>
                  </a:tcPr>
                </a:tc>
                <a:tc>
                  <a:txBody>
                    <a:bodyPr/>
                    <a:lstStyle/>
                    <a:p>
                      <a:pPr algn="ctr"/>
                      <a:r>
                        <a:rPr lang="it-IT" sz="1800" dirty="0" smtClean="0"/>
                        <a:t>d</a:t>
                      </a:r>
                      <a:endParaRPr lang="it-IT" sz="1800" dirty="0"/>
                    </a:p>
                  </a:txBody>
                  <a:tcPr marL="91449" marR="91449" marT="45733" marB="45733">
                    <a:solidFill>
                      <a:schemeClr val="bg1"/>
                    </a:solidFill>
                  </a:tcPr>
                </a:tc>
                <a:tc>
                  <a:txBody>
                    <a:bodyPr/>
                    <a:lstStyle/>
                    <a:p>
                      <a:pPr algn="ctr"/>
                      <a:r>
                        <a:rPr lang="it-IT" sz="1800" dirty="0" smtClean="0"/>
                        <a:t>[Kg/m</a:t>
                      </a:r>
                      <a:r>
                        <a:rPr lang="it-IT" sz="1800" baseline="30000" dirty="0" smtClean="0"/>
                        <a:t>3</a:t>
                      </a:r>
                      <a:r>
                        <a:rPr lang="it-IT" sz="1800" dirty="0" smtClean="0"/>
                        <a:t>]</a:t>
                      </a:r>
                      <a:endParaRPr lang="it-IT" sz="1800" dirty="0"/>
                    </a:p>
                  </a:txBody>
                  <a:tcPr marL="91449" marR="91449" marT="45733" marB="45733">
                    <a:solidFill>
                      <a:schemeClr val="bg1"/>
                    </a:solidFill>
                  </a:tcPr>
                </a:tc>
                <a:extLst>
                  <a:ext uri="{0D108BD9-81ED-4DB2-BD59-A6C34878D82A}">
                    <a16:rowId xmlns="" xmlns:a16="http://schemas.microsoft.com/office/drawing/2014/main" val="10001"/>
                  </a:ext>
                </a:extLst>
              </a:tr>
              <a:tr h="1189049">
                <a:tc>
                  <a:txBody>
                    <a:bodyPr/>
                    <a:lstStyle/>
                    <a:p>
                      <a:pPr algn="just"/>
                      <a:r>
                        <a:rPr lang="it-IT" sz="1800" dirty="0" smtClean="0"/>
                        <a:t>TEMPERATURA DI FUSIONE</a:t>
                      </a:r>
                    </a:p>
                    <a:p>
                      <a:pPr algn="just"/>
                      <a:endParaRPr lang="it-IT" sz="1800" dirty="0" smtClean="0"/>
                    </a:p>
                    <a:p>
                      <a:pPr algn="just"/>
                      <a:r>
                        <a:rPr lang="it-IT" sz="1800" dirty="0" smtClean="0"/>
                        <a:t>TEMPERATURA DI EBOLLIZIONE</a:t>
                      </a:r>
                      <a:endParaRPr lang="it-IT" sz="1800" dirty="0"/>
                    </a:p>
                  </a:txBody>
                  <a:tcPr marL="91449" marR="91449" marT="45733" marB="45733">
                    <a:solidFill>
                      <a:schemeClr val="bg1"/>
                    </a:solidFill>
                  </a:tcPr>
                </a:tc>
                <a:tc>
                  <a:txBody>
                    <a:bodyPr/>
                    <a:lstStyle/>
                    <a:p>
                      <a:pPr algn="ctr"/>
                      <a:r>
                        <a:rPr lang="it-IT" sz="1800" dirty="0" err="1" smtClean="0"/>
                        <a:t>T</a:t>
                      </a:r>
                      <a:r>
                        <a:rPr lang="it-IT" sz="1800" baseline="-25000" dirty="0" err="1" smtClean="0"/>
                        <a:t>f</a:t>
                      </a:r>
                      <a:r>
                        <a:rPr lang="it-IT" sz="1800" dirty="0" smtClean="0"/>
                        <a:t> </a:t>
                      </a:r>
                    </a:p>
                    <a:p>
                      <a:pPr algn="ctr"/>
                      <a:endParaRPr lang="it-IT" sz="1800" dirty="0" smtClean="0"/>
                    </a:p>
                    <a:p>
                      <a:pPr algn="ctr"/>
                      <a:r>
                        <a:rPr lang="it-IT" sz="1800" dirty="0" err="1" smtClean="0"/>
                        <a:t>T</a:t>
                      </a:r>
                      <a:r>
                        <a:rPr lang="it-IT" sz="1800" baseline="-25000" dirty="0" err="1" smtClean="0"/>
                        <a:t>eb</a:t>
                      </a:r>
                      <a:endParaRPr lang="it-IT" sz="1800" baseline="-25000" dirty="0"/>
                    </a:p>
                  </a:txBody>
                  <a:tcPr marL="91449" marR="91449" marT="45733" marB="45733">
                    <a:solidFill>
                      <a:schemeClr val="bg1"/>
                    </a:solidFill>
                  </a:tcPr>
                </a:tc>
                <a:tc>
                  <a:txBody>
                    <a:bodyPr/>
                    <a:lstStyle/>
                    <a:p>
                      <a:pPr algn="ctr"/>
                      <a:r>
                        <a:rPr lang="it-IT" sz="1800" dirty="0" smtClean="0"/>
                        <a:t>[K]</a:t>
                      </a:r>
                      <a:endParaRPr lang="it-IT" sz="1800" dirty="0"/>
                    </a:p>
                  </a:txBody>
                  <a:tcPr marL="91449" marR="91449" marT="45733" marB="45733">
                    <a:solidFill>
                      <a:schemeClr val="bg1"/>
                    </a:solidFill>
                  </a:tcPr>
                </a:tc>
                <a:extLst>
                  <a:ext uri="{0D108BD9-81ED-4DB2-BD59-A6C34878D82A}">
                    <a16:rowId xmlns="" xmlns:a16="http://schemas.microsoft.com/office/drawing/2014/main" val="10002"/>
                  </a:ext>
                </a:extLst>
              </a:tr>
              <a:tr h="370942">
                <a:tc>
                  <a:txBody>
                    <a:bodyPr/>
                    <a:lstStyle/>
                    <a:p>
                      <a:pPr algn="just"/>
                      <a:r>
                        <a:rPr lang="it-IT" sz="1800" dirty="0" smtClean="0"/>
                        <a:t>SOLUBILITA’</a:t>
                      </a:r>
                      <a:endParaRPr lang="it-IT" sz="1800" dirty="0"/>
                    </a:p>
                  </a:txBody>
                  <a:tcPr marL="91449" marR="91449" marT="45733" marB="45733">
                    <a:solidFill>
                      <a:schemeClr val="bg1"/>
                    </a:solidFill>
                  </a:tcPr>
                </a:tc>
                <a:tc>
                  <a:txBody>
                    <a:bodyPr/>
                    <a:lstStyle/>
                    <a:p>
                      <a:pPr algn="ctr"/>
                      <a:r>
                        <a:rPr lang="it-IT" sz="1800" dirty="0" smtClean="0"/>
                        <a:t>S</a:t>
                      </a:r>
                      <a:endParaRPr lang="it-IT" sz="1800" dirty="0"/>
                    </a:p>
                  </a:txBody>
                  <a:tcPr marL="91449" marR="91449" marT="45733" marB="45733">
                    <a:solidFill>
                      <a:schemeClr val="bg1"/>
                    </a:solidFill>
                  </a:tcPr>
                </a:tc>
                <a:tc>
                  <a:txBody>
                    <a:bodyPr/>
                    <a:lstStyle/>
                    <a:p>
                      <a:pPr algn="ctr"/>
                      <a:r>
                        <a:rPr lang="it-IT" sz="1800" dirty="0" smtClean="0"/>
                        <a:t>[</a:t>
                      </a:r>
                      <a:r>
                        <a:rPr lang="it-IT" sz="1800" dirty="0" err="1" smtClean="0"/>
                        <a:t>mol</a:t>
                      </a:r>
                      <a:r>
                        <a:rPr lang="it-IT" sz="1800" dirty="0" smtClean="0"/>
                        <a:t>/l]</a:t>
                      </a:r>
                      <a:endParaRPr lang="it-IT" sz="1800" dirty="0"/>
                    </a:p>
                  </a:txBody>
                  <a:tcPr marL="91449" marR="91449" marT="45733" marB="45733">
                    <a:solidFill>
                      <a:schemeClr val="bg1"/>
                    </a:solidFill>
                  </a:tcPr>
                </a:tc>
                <a:extLst>
                  <a:ext uri="{0D108BD9-81ED-4DB2-BD59-A6C34878D82A}">
                    <a16:rowId xmlns="" xmlns:a16="http://schemas.microsoft.com/office/drawing/2014/main" val="10003"/>
                  </a:ext>
                </a:extLst>
              </a:tr>
            </a:tbl>
          </a:graphicData>
        </a:graphic>
      </p:graphicFrame>
      <p:sp>
        <p:nvSpPr>
          <p:cNvPr id="20505" name="Rettangolo 4"/>
          <p:cNvSpPr>
            <a:spLocks noChangeArrowheads="1"/>
          </p:cNvSpPr>
          <p:nvPr/>
        </p:nvSpPr>
        <p:spPr bwMode="auto">
          <a:xfrm>
            <a:off x="22225" y="4365625"/>
            <a:ext cx="457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b="1" u="sng" dirty="0" smtClean="0">
                <a:latin typeface="Calibri" panose="020F0502020204030204" pitchFamily="34" charset="0"/>
              </a:rPr>
              <a:t>PROPRIETA’ </a:t>
            </a:r>
            <a:r>
              <a:rPr lang="it-IT" altLang="it-IT" sz="2400" b="1" u="sng" dirty="0" smtClean="0">
                <a:latin typeface="Calibri" panose="020F0502020204030204" pitchFamily="34" charset="0"/>
              </a:rPr>
              <a:t>ESTENSIVE</a:t>
            </a:r>
            <a:endParaRPr lang="it-IT" altLang="it-IT" sz="2400" b="1" u="sng" dirty="0">
              <a:latin typeface="Calibri" panose="020F0502020204030204" pitchFamily="34" charset="0"/>
            </a:endParaRPr>
          </a:p>
          <a:p>
            <a:pPr algn="ctr" eaLnBrk="1" hangingPunct="1">
              <a:spcBef>
                <a:spcPct val="0"/>
              </a:spcBef>
              <a:buFontTx/>
              <a:buNone/>
            </a:pPr>
            <a:r>
              <a:rPr lang="it-IT" altLang="it-IT" sz="2400" b="1" dirty="0">
                <a:latin typeface="Calibri" panose="020F0502020204030204" pitchFamily="34" charset="0"/>
              </a:rPr>
              <a:t>dipendono dalla quantità di sostanza (massa, volume…)</a:t>
            </a:r>
          </a:p>
        </p:txBody>
      </p:sp>
      <p:sp>
        <p:nvSpPr>
          <p:cNvPr id="20506" name="Rettangolo 5"/>
          <p:cNvSpPr>
            <a:spLocks noChangeArrowheads="1"/>
          </p:cNvSpPr>
          <p:nvPr/>
        </p:nvSpPr>
        <p:spPr bwMode="auto">
          <a:xfrm>
            <a:off x="4571050" y="4365625"/>
            <a:ext cx="457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b="1" u="sng" dirty="0">
                <a:latin typeface="Calibri" panose="020F0502020204030204" pitchFamily="34" charset="0"/>
              </a:rPr>
              <a:t>PROPRIETA</a:t>
            </a:r>
            <a:r>
              <a:rPr lang="it-IT" altLang="it-IT" sz="2400" b="1" u="sng">
                <a:latin typeface="Calibri" panose="020F0502020204030204" pitchFamily="34" charset="0"/>
              </a:rPr>
              <a:t>’ </a:t>
            </a:r>
            <a:r>
              <a:rPr lang="it-IT" altLang="it-IT" sz="2400" b="1" u="sng" smtClean="0">
                <a:latin typeface="Calibri" panose="020F0502020204030204" pitchFamily="34" charset="0"/>
              </a:rPr>
              <a:t>INTENSIVE</a:t>
            </a:r>
            <a:endParaRPr lang="it-IT" altLang="it-IT" sz="2400" b="1" u="sng" dirty="0">
              <a:latin typeface="Calibri" panose="020F0502020204030204" pitchFamily="34" charset="0"/>
            </a:endParaRPr>
          </a:p>
          <a:p>
            <a:pPr algn="ctr" eaLnBrk="1" hangingPunct="1">
              <a:spcBef>
                <a:spcPct val="0"/>
              </a:spcBef>
              <a:buFontTx/>
              <a:buNone/>
            </a:pPr>
            <a:r>
              <a:rPr lang="it-IT" altLang="it-IT" sz="2400" b="1" dirty="0" smtClean="0">
                <a:latin typeface="Calibri" panose="020F0502020204030204" pitchFamily="34" charset="0"/>
              </a:rPr>
              <a:t>non </a:t>
            </a:r>
            <a:r>
              <a:rPr lang="it-IT" altLang="it-IT" sz="2400" b="1" dirty="0">
                <a:latin typeface="Calibri" panose="020F0502020204030204" pitchFamily="34" charset="0"/>
              </a:rPr>
              <a:t>dipendono dalla quantità di sostanza, (densità, temperatura…)</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179388" y="404813"/>
            <a:ext cx="8857108" cy="448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defRPr/>
            </a:pPr>
            <a:r>
              <a:rPr lang="it-IT" sz="2800" b="1" dirty="0">
                <a:solidFill>
                  <a:srgbClr val="FF0000"/>
                </a:solidFill>
                <a:latin typeface="Calibri" panose="020F0502020204030204" pitchFamily="34" charset="0"/>
              </a:rPr>
              <a:t>Energia di ionizzazione</a:t>
            </a:r>
          </a:p>
          <a:p>
            <a:pPr algn="ctr">
              <a:defRPr/>
            </a:pPr>
            <a:endParaRPr lang="it-IT" dirty="0">
              <a:solidFill>
                <a:srgbClr val="FF0000"/>
              </a:solidFill>
              <a:effectLst>
                <a:outerShdw blurRad="38100" dist="38100" dir="2700000" algn="tl">
                  <a:srgbClr val="000000">
                    <a:alpha val="43137"/>
                  </a:srgbClr>
                </a:outerShdw>
              </a:effectLst>
              <a:latin typeface="Calibri" panose="020F0502020204030204" pitchFamily="34" charset="0"/>
            </a:endParaRPr>
          </a:p>
          <a:p>
            <a:pPr algn="ctr">
              <a:defRPr/>
            </a:pPr>
            <a:r>
              <a:rPr lang="it-IT" dirty="0">
                <a:solidFill>
                  <a:srgbClr val="000000"/>
                </a:solidFill>
                <a:effectLst>
                  <a:outerShdw blurRad="38100" dist="38100" dir="2700000" algn="tl">
                    <a:srgbClr val="000000">
                      <a:alpha val="43137"/>
                    </a:srgbClr>
                  </a:outerShdw>
                </a:effectLst>
                <a:latin typeface="Calibri" panose="020F0502020204030204" pitchFamily="34" charset="0"/>
              </a:rPr>
              <a:t> </a:t>
            </a:r>
            <a:r>
              <a:rPr lang="it-IT" dirty="0">
                <a:solidFill>
                  <a:srgbClr val="000000"/>
                </a:solidFill>
                <a:latin typeface="Calibri" panose="020F0502020204030204" pitchFamily="34" charset="0"/>
              </a:rPr>
              <a:t>energia richiesta per </a:t>
            </a:r>
            <a:r>
              <a:rPr lang="it-IT" b="1" dirty="0">
                <a:solidFill>
                  <a:srgbClr val="000000"/>
                </a:solidFill>
                <a:latin typeface="Calibri" panose="020F0502020204030204" pitchFamily="34" charset="0"/>
              </a:rPr>
              <a:t>allontanare</a:t>
            </a:r>
            <a:r>
              <a:rPr lang="it-IT" dirty="0">
                <a:solidFill>
                  <a:srgbClr val="000000"/>
                </a:solidFill>
                <a:latin typeface="Calibri" panose="020F0502020204030204" pitchFamily="34" charset="0"/>
              </a:rPr>
              <a:t> un </a:t>
            </a:r>
            <a:r>
              <a:rPr lang="it-IT" b="1" dirty="0">
                <a:solidFill>
                  <a:srgbClr val="000000"/>
                </a:solidFill>
                <a:latin typeface="Calibri" panose="020F0502020204030204" pitchFamily="34" charset="0"/>
              </a:rPr>
              <a:t>e</a:t>
            </a:r>
            <a:r>
              <a:rPr lang="it-IT" b="1" baseline="30000" dirty="0">
                <a:solidFill>
                  <a:srgbClr val="000000"/>
                </a:solidFill>
                <a:latin typeface="Calibri" panose="020F0502020204030204" pitchFamily="34" charset="0"/>
              </a:rPr>
              <a:t>-</a:t>
            </a:r>
            <a:r>
              <a:rPr lang="it-IT" b="1" dirty="0">
                <a:solidFill>
                  <a:srgbClr val="000000"/>
                </a:solidFill>
                <a:latin typeface="Calibri" panose="020F0502020204030204" pitchFamily="34" charset="0"/>
              </a:rPr>
              <a:t> </a:t>
            </a:r>
            <a:r>
              <a:rPr lang="it-IT" dirty="0">
                <a:solidFill>
                  <a:srgbClr val="000000"/>
                </a:solidFill>
                <a:latin typeface="Calibri" panose="020F0502020204030204" pitchFamily="34" charset="0"/>
              </a:rPr>
              <a:t>da un atomo allo stato gassoso	</a:t>
            </a:r>
          </a:p>
          <a:p>
            <a:pPr algn="just">
              <a:defRPr/>
            </a:pPr>
            <a:r>
              <a:rPr lang="it-IT" dirty="0">
                <a:solidFill>
                  <a:srgbClr val="000000"/>
                </a:solidFill>
                <a:latin typeface="Calibri" panose="020F0502020204030204" pitchFamily="34" charset="0"/>
              </a:rPr>
              <a:t>	</a:t>
            </a:r>
          </a:p>
          <a:p>
            <a:pPr algn="ctr">
              <a:lnSpc>
                <a:spcPct val="120000"/>
              </a:lnSpc>
              <a:defRPr/>
            </a:pPr>
            <a:r>
              <a:rPr lang="it-IT" dirty="0">
                <a:solidFill>
                  <a:srgbClr val="000000"/>
                </a:solidFill>
                <a:latin typeface="Calibri" panose="020F0502020204030204" pitchFamily="34" charset="0"/>
              </a:rPr>
              <a:t>		</a:t>
            </a:r>
            <a:r>
              <a:rPr lang="it-IT" dirty="0" smtClean="0">
                <a:solidFill>
                  <a:srgbClr val="000000"/>
                </a:solidFill>
                <a:latin typeface="Calibri" panose="020F0502020204030204" pitchFamily="34" charset="0"/>
              </a:rPr>
              <a:t>A(gas</a:t>
            </a:r>
            <a:r>
              <a:rPr lang="it-IT" dirty="0">
                <a:solidFill>
                  <a:srgbClr val="000000"/>
                </a:solidFill>
                <a:latin typeface="Calibri" panose="020F0502020204030204" pitchFamily="34" charset="0"/>
              </a:rPr>
              <a:t>) + E</a:t>
            </a:r>
            <a:r>
              <a:rPr lang="it-IT" baseline="-25000" dirty="0">
                <a:solidFill>
                  <a:srgbClr val="000000"/>
                </a:solidFill>
                <a:latin typeface="Calibri" panose="020F0502020204030204" pitchFamily="34" charset="0"/>
              </a:rPr>
              <a:t>1</a:t>
            </a:r>
            <a:r>
              <a:rPr lang="it-IT" dirty="0">
                <a:solidFill>
                  <a:srgbClr val="000000"/>
                </a:solidFill>
                <a:latin typeface="Calibri" panose="020F0502020204030204" pitchFamily="34" charset="0"/>
              </a:rPr>
              <a:t>       	A</a:t>
            </a:r>
            <a:r>
              <a:rPr lang="it-IT" baseline="30000" dirty="0">
                <a:solidFill>
                  <a:srgbClr val="000000"/>
                </a:solidFill>
                <a:latin typeface="Calibri" panose="020F0502020204030204" pitchFamily="34" charset="0"/>
              </a:rPr>
              <a:t>+</a:t>
            </a:r>
            <a:r>
              <a:rPr lang="it-IT" dirty="0">
                <a:solidFill>
                  <a:srgbClr val="000000"/>
                </a:solidFill>
                <a:latin typeface="Calibri" panose="020F0502020204030204" pitchFamily="34" charset="0"/>
              </a:rPr>
              <a:t> (gas) + e</a:t>
            </a:r>
            <a:r>
              <a:rPr lang="it-IT" baseline="30000" dirty="0">
                <a:solidFill>
                  <a:srgbClr val="000000"/>
                </a:solidFill>
                <a:latin typeface="Calibri" panose="020F0502020204030204" pitchFamily="34" charset="0"/>
              </a:rPr>
              <a:t>-		</a:t>
            </a:r>
            <a:r>
              <a:rPr lang="it-IT" b="1" dirty="0">
                <a:solidFill>
                  <a:srgbClr val="000000"/>
                </a:solidFill>
                <a:latin typeface="Calibri" panose="020F0502020204030204" pitchFamily="34" charset="0"/>
              </a:rPr>
              <a:t>I</a:t>
            </a:r>
            <a:r>
              <a:rPr lang="it-IT" b="1" baseline="-25000" dirty="0">
                <a:solidFill>
                  <a:srgbClr val="000000"/>
                </a:solidFill>
                <a:latin typeface="Calibri" panose="020F0502020204030204" pitchFamily="34" charset="0"/>
              </a:rPr>
              <a:t>1</a:t>
            </a:r>
            <a:endParaRPr lang="it-IT" b="1" baseline="30000" dirty="0">
              <a:solidFill>
                <a:srgbClr val="000000"/>
              </a:solidFill>
              <a:latin typeface="Calibri" panose="020F0502020204030204" pitchFamily="34" charset="0"/>
            </a:endParaRPr>
          </a:p>
          <a:p>
            <a:pPr algn="ctr">
              <a:lnSpc>
                <a:spcPct val="120000"/>
              </a:lnSpc>
              <a:defRPr/>
            </a:pPr>
            <a:r>
              <a:rPr lang="it-IT" dirty="0">
                <a:solidFill>
                  <a:srgbClr val="000000"/>
                </a:solidFill>
                <a:latin typeface="Calibri" panose="020F0502020204030204" pitchFamily="34" charset="0"/>
              </a:rPr>
              <a:t>		</a:t>
            </a:r>
            <a:r>
              <a:rPr lang="it-IT" dirty="0" smtClean="0">
                <a:solidFill>
                  <a:srgbClr val="000000"/>
                </a:solidFill>
                <a:latin typeface="Calibri" panose="020F0502020204030204" pitchFamily="34" charset="0"/>
              </a:rPr>
              <a:t>A</a:t>
            </a:r>
            <a:r>
              <a:rPr lang="it-IT" baseline="30000" dirty="0">
                <a:solidFill>
                  <a:srgbClr val="000000"/>
                </a:solidFill>
                <a:latin typeface="Calibri" panose="020F0502020204030204" pitchFamily="34" charset="0"/>
              </a:rPr>
              <a:t>+</a:t>
            </a:r>
            <a:r>
              <a:rPr lang="it-IT" dirty="0">
                <a:solidFill>
                  <a:srgbClr val="000000"/>
                </a:solidFill>
                <a:latin typeface="Calibri" panose="020F0502020204030204" pitchFamily="34" charset="0"/>
              </a:rPr>
              <a:t>(gas) +E</a:t>
            </a:r>
            <a:r>
              <a:rPr lang="it-IT" baseline="-25000" dirty="0">
                <a:solidFill>
                  <a:srgbClr val="000000"/>
                </a:solidFill>
                <a:latin typeface="Calibri" panose="020F0502020204030204" pitchFamily="34" charset="0"/>
              </a:rPr>
              <a:t>2</a:t>
            </a:r>
            <a:r>
              <a:rPr lang="it-IT" dirty="0">
                <a:solidFill>
                  <a:srgbClr val="000000"/>
                </a:solidFill>
                <a:latin typeface="Calibri" panose="020F0502020204030204" pitchFamily="34" charset="0"/>
              </a:rPr>
              <a:t>      	</a:t>
            </a:r>
            <a:r>
              <a:rPr lang="it-IT" dirty="0" smtClean="0">
                <a:solidFill>
                  <a:srgbClr val="000000"/>
                </a:solidFill>
                <a:latin typeface="Calibri" panose="020F0502020204030204" pitchFamily="34" charset="0"/>
              </a:rPr>
              <a:t>A</a:t>
            </a:r>
            <a:r>
              <a:rPr lang="it-IT" baseline="30000" dirty="0">
                <a:solidFill>
                  <a:srgbClr val="000000"/>
                </a:solidFill>
                <a:latin typeface="Calibri" panose="020F0502020204030204" pitchFamily="34" charset="0"/>
              </a:rPr>
              <a:t>++</a:t>
            </a:r>
            <a:r>
              <a:rPr lang="it-IT" dirty="0">
                <a:solidFill>
                  <a:srgbClr val="000000"/>
                </a:solidFill>
                <a:latin typeface="Calibri" panose="020F0502020204030204" pitchFamily="34" charset="0"/>
              </a:rPr>
              <a:t> (gas) + e</a:t>
            </a:r>
            <a:r>
              <a:rPr lang="it-IT" baseline="30000" dirty="0">
                <a:solidFill>
                  <a:srgbClr val="000000"/>
                </a:solidFill>
                <a:latin typeface="Calibri" panose="020F0502020204030204" pitchFamily="34" charset="0"/>
              </a:rPr>
              <a:t>- 		</a:t>
            </a:r>
            <a:r>
              <a:rPr lang="it-IT" b="1" dirty="0">
                <a:solidFill>
                  <a:srgbClr val="000000"/>
                </a:solidFill>
                <a:latin typeface="Calibri" panose="020F0502020204030204" pitchFamily="34" charset="0"/>
              </a:rPr>
              <a:t>I</a:t>
            </a:r>
            <a:r>
              <a:rPr lang="it-IT" b="1" baseline="-25000" dirty="0">
                <a:solidFill>
                  <a:srgbClr val="000000"/>
                </a:solidFill>
                <a:latin typeface="Calibri" panose="020F0502020204030204" pitchFamily="34" charset="0"/>
              </a:rPr>
              <a:t>2</a:t>
            </a:r>
          </a:p>
          <a:p>
            <a:pPr algn="just">
              <a:defRPr/>
            </a:pPr>
            <a:endParaRPr lang="it-IT" dirty="0">
              <a:solidFill>
                <a:srgbClr val="000000"/>
              </a:solidFill>
              <a:latin typeface="Calibri" panose="020F0502020204030204" pitchFamily="34" charset="0"/>
            </a:endParaRPr>
          </a:p>
          <a:p>
            <a:pPr algn="ctr">
              <a:defRPr/>
            </a:pPr>
            <a:r>
              <a:rPr lang="it-IT" sz="3200" dirty="0">
                <a:solidFill>
                  <a:srgbClr val="FF0000"/>
                </a:solidFill>
                <a:latin typeface="Calibri" panose="020F0502020204030204" pitchFamily="34" charset="0"/>
              </a:rPr>
              <a:t>I</a:t>
            </a:r>
            <a:r>
              <a:rPr lang="it-IT" sz="3200" baseline="-25000" dirty="0">
                <a:solidFill>
                  <a:srgbClr val="FF0000"/>
                </a:solidFill>
                <a:latin typeface="Calibri" panose="020F0502020204030204" pitchFamily="34" charset="0"/>
              </a:rPr>
              <a:t>1</a:t>
            </a:r>
            <a:r>
              <a:rPr lang="it-IT" sz="3200" dirty="0">
                <a:solidFill>
                  <a:srgbClr val="FF0000"/>
                </a:solidFill>
                <a:latin typeface="Calibri" panose="020F0502020204030204" pitchFamily="34" charset="0"/>
              </a:rPr>
              <a:t>&lt; I</a:t>
            </a:r>
            <a:r>
              <a:rPr lang="it-IT" sz="3200" baseline="-25000" dirty="0">
                <a:solidFill>
                  <a:srgbClr val="FF0000"/>
                </a:solidFill>
                <a:latin typeface="Calibri" panose="020F0502020204030204" pitchFamily="34" charset="0"/>
              </a:rPr>
              <a:t>2</a:t>
            </a:r>
          </a:p>
          <a:p>
            <a:pPr algn="just">
              <a:defRPr/>
            </a:pPr>
            <a:endParaRPr lang="it-IT" baseline="-25000" dirty="0">
              <a:solidFill>
                <a:srgbClr val="000000"/>
              </a:solidFill>
              <a:latin typeface="Calibri" panose="020F0502020204030204" pitchFamily="34" charset="0"/>
            </a:endParaRPr>
          </a:p>
          <a:p>
            <a:pPr algn="ctr">
              <a:defRPr/>
            </a:pPr>
            <a:r>
              <a:rPr lang="it-IT" sz="3200" dirty="0">
                <a:solidFill>
                  <a:srgbClr val="000000"/>
                </a:solidFill>
                <a:latin typeface="Calibri" panose="020F0502020204030204" pitchFamily="34" charset="0"/>
              </a:rPr>
              <a:t>I</a:t>
            </a:r>
            <a:r>
              <a:rPr lang="it-IT" sz="3200" baseline="-25000" dirty="0">
                <a:solidFill>
                  <a:srgbClr val="000000"/>
                </a:solidFill>
                <a:latin typeface="Calibri" panose="020F0502020204030204" pitchFamily="34" charset="0"/>
              </a:rPr>
              <a:t>1</a:t>
            </a:r>
            <a:r>
              <a:rPr lang="it-IT" dirty="0">
                <a:solidFill>
                  <a:srgbClr val="000000"/>
                </a:solidFill>
                <a:latin typeface="Calibri" panose="020F0502020204030204" pitchFamily="34" charset="0"/>
              </a:rPr>
              <a:t> diminuisce lungo il gruppo e aumenta lungo il periodo</a:t>
            </a:r>
          </a:p>
        </p:txBody>
      </p:sp>
      <p:cxnSp>
        <p:nvCxnSpPr>
          <p:cNvPr id="4" name="Connettore 2 3"/>
          <p:cNvCxnSpPr/>
          <p:nvPr/>
        </p:nvCxnSpPr>
        <p:spPr bwMode="auto">
          <a:xfrm>
            <a:off x="4499992" y="2564904"/>
            <a:ext cx="360040" cy="0"/>
          </a:xfrm>
          <a:prstGeom prst="straightConnector1">
            <a:avLst/>
          </a:prstGeom>
          <a:noFill/>
          <a:ln w="254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Connettore 2 5"/>
          <p:cNvCxnSpPr/>
          <p:nvPr/>
        </p:nvCxnSpPr>
        <p:spPr bwMode="auto">
          <a:xfrm>
            <a:off x="4499992" y="2996952"/>
            <a:ext cx="360040" cy="0"/>
          </a:xfrm>
          <a:prstGeom prst="straightConnector1">
            <a:avLst/>
          </a:prstGeom>
          <a:noFill/>
          <a:ln w="25400"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3" descr="Energia_prima_ionizzazi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76" y="188640"/>
            <a:ext cx="8105793" cy="4464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4995" name="Object 4"/>
          <p:cNvGraphicFramePr>
            <a:graphicFrameLocks noChangeAspect="1"/>
          </p:cNvGraphicFramePr>
          <p:nvPr>
            <p:extLst>
              <p:ext uri="{D42A27DB-BD31-4B8C-83A1-F6EECF244321}">
                <p14:modId xmlns:p14="http://schemas.microsoft.com/office/powerpoint/2010/main" val="3218170626"/>
              </p:ext>
            </p:extLst>
          </p:nvPr>
        </p:nvGraphicFramePr>
        <p:xfrm>
          <a:off x="0" y="3933056"/>
          <a:ext cx="3705225" cy="2474913"/>
        </p:xfrm>
        <a:graphic>
          <a:graphicData uri="http://schemas.openxmlformats.org/presentationml/2006/ole">
            <mc:AlternateContent xmlns:mc="http://schemas.openxmlformats.org/markup-compatibility/2006">
              <mc:Choice xmlns:v="urn:schemas-microsoft-com:vml" Requires="v">
                <p:oleObj spid="_x0000_s85028" name="Fotografia Photo Editor" r:id="rId4" imgW="7714286" imgH="5296639" progId="MSPhotoEd.3">
                  <p:embed/>
                </p:oleObj>
              </mc:Choice>
              <mc:Fallback>
                <p:oleObj name="Fotografia Photo Editor" r:id="rId4" imgW="7714286" imgH="5296639"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t="-1360" b="4079"/>
                      <a:stretch>
                        <a:fillRect/>
                      </a:stretch>
                    </p:blipFill>
                    <p:spPr bwMode="auto">
                      <a:xfrm>
                        <a:off x="0" y="3933056"/>
                        <a:ext cx="3705225" cy="24749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5" name="Group 5"/>
          <p:cNvGrpSpPr>
            <a:grpSpLocks/>
          </p:cNvGrpSpPr>
          <p:nvPr/>
        </p:nvGrpSpPr>
        <p:grpSpPr bwMode="auto">
          <a:xfrm>
            <a:off x="533400" y="304800"/>
            <a:ext cx="8305800" cy="3232152"/>
            <a:chOff x="336" y="192"/>
            <a:chExt cx="5232" cy="2036"/>
          </a:xfrm>
        </p:grpSpPr>
        <p:sp>
          <p:nvSpPr>
            <p:cNvPr id="86020" name="Rectangle 2"/>
            <p:cNvSpPr>
              <a:spLocks noChangeArrowheads="1"/>
            </p:cNvSpPr>
            <p:nvPr/>
          </p:nvSpPr>
          <p:spPr bwMode="auto">
            <a:xfrm>
              <a:off x="336" y="192"/>
              <a:ext cx="5232" cy="2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r>
                <a:rPr lang="it-IT" altLang="it-IT" sz="2800" b="1" dirty="0" smtClean="0">
                  <a:solidFill>
                    <a:srgbClr val="FF0000"/>
                  </a:solidFill>
                  <a:latin typeface="Calibri" panose="020F0502020204030204" pitchFamily="34" charset="0"/>
                </a:rPr>
                <a:t>Affinità elettronica</a:t>
              </a:r>
            </a:p>
            <a:p>
              <a:pPr algn="just" eaLnBrk="1" hangingPunct="1">
                <a:spcBef>
                  <a:spcPct val="0"/>
                </a:spcBef>
                <a:buNone/>
              </a:pPr>
              <a:endParaRPr lang="it-IT" altLang="it-IT" sz="2800" b="1" dirty="0" smtClean="0">
                <a:solidFill>
                  <a:srgbClr val="FF0000"/>
                </a:solidFill>
                <a:latin typeface="Calibri" panose="020F0502020204030204" pitchFamily="34" charset="0"/>
              </a:endParaRPr>
            </a:p>
            <a:p>
              <a:pPr algn="just" eaLnBrk="1" hangingPunct="1">
                <a:spcBef>
                  <a:spcPct val="0"/>
                </a:spcBef>
                <a:buNone/>
              </a:pPr>
              <a:r>
                <a:rPr lang="it-IT" altLang="it-IT" sz="2400" dirty="0" smtClean="0">
                  <a:solidFill>
                    <a:srgbClr val="000000"/>
                  </a:solidFill>
                  <a:latin typeface="Calibri" panose="020F0502020204030204" pitchFamily="34" charset="0"/>
                </a:rPr>
                <a:t> </a:t>
              </a:r>
              <a:r>
                <a:rPr lang="it-IT" altLang="it-IT" sz="2400" dirty="0">
                  <a:solidFill>
                    <a:srgbClr val="000000"/>
                  </a:solidFill>
                  <a:latin typeface="Calibri" panose="020F0502020204030204" pitchFamily="34" charset="0"/>
                </a:rPr>
                <a:t>energia sviluppata nel processo di formazione di uno ione negativo gassoso a partire da un atomo allo stato gassoso e un </a:t>
              </a:r>
              <a:r>
                <a:rPr lang="it-IT" altLang="it-IT" sz="2400" dirty="0" smtClean="0">
                  <a:solidFill>
                    <a:srgbClr val="000000"/>
                  </a:solidFill>
                  <a:latin typeface="Calibri" panose="020F0502020204030204" pitchFamily="34" charset="0"/>
                </a:rPr>
                <a:t>elettrone</a:t>
              </a:r>
              <a:r>
                <a:rPr lang="it-IT" altLang="it-IT" sz="2400" dirty="0">
                  <a:solidFill>
                    <a:srgbClr val="000000"/>
                  </a:solidFill>
                  <a:latin typeface="Calibri" panose="020F0502020204030204" pitchFamily="34" charset="0"/>
                </a:rPr>
                <a:t>	</a:t>
              </a:r>
            </a:p>
            <a:p>
              <a:pPr algn="ctr" eaLnBrk="1" hangingPunct="1">
                <a:spcBef>
                  <a:spcPct val="0"/>
                </a:spcBef>
                <a:buFontTx/>
                <a:buNone/>
              </a:pPr>
              <a:r>
                <a:rPr lang="it-IT" altLang="it-IT" sz="2400" dirty="0">
                  <a:solidFill>
                    <a:srgbClr val="000000"/>
                  </a:solidFill>
                  <a:latin typeface="Calibri" panose="020F0502020204030204" pitchFamily="34" charset="0"/>
                </a:rPr>
                <a:t>A(gas) + e</a:t>
              </a:r>
              <a:r>
                <a:rPr lang="it-IT" altLang="it-IT" sz="2400" baseline="30000" dirty="0">
                  <a:solidFill>
                    <a:srgbClr val="000000"/>
                  </a:solidFill>
                  <a:latin typeface="Calibri" panose="020F0502020204030204" pitchFamily="34" charset="0"/>
                </a:rPr>
                <a:t>-</a:t>
              </a:r>
              <a:r>
                <a:rPr lang="it-IT" altLang="it-IT" sz="2400" dirty="0">
                  <a:solidFill>
                    <a:srgbClr val="000000"/>
                  </a:solidFill>
                  <a:latin typeface="Calibri" panose="020F0502020204030204" pitchFamily="34" charset="0"/>
                </a:rPr>
                <a:t>      A</a:t>
              </a:r>
              <a:r>
                <a:rPr lang="it-IT" altLang="it-IT" sz="2400" baseline="30000" dirty="0">
                  <a:solidFill>
                    <a:srgbClr val="000000"/>
                  </a:solidFill>
                  <a:latin typeface="Calibri" panose="020F0502020204030204" pitchFamily="34" charset="0"/>
                </a:rPr>
                <a:t>-</a:t>
              </a:r>
              <a:r>
                <a:rPr lang="it-IT" altLang="it-IT" sz="2400" dirty="0">
                  <a:solidFill>
                    <a:srgbClr val="000000"/>
                  </a:solidFill>
                  <a:latin typeface="Calibri" panose="020F0502020204030204" pitchFamily="34" charset="0"/>
                </a:rPr>
                <a:t> (gas) + </a:t>
              </a:r>
              <a:r>
                <a:rPr lang="it-IT" altLang="it-IT" sz="2400" dirty="0" err="1">
                  <a:solidFill>
                    <a:srgbClr val="000000"/>
                  </a:solidFill>
                  <a:latin typeface="Calibri" panose="020F0502020204030204" pitchFamily="34" charset="0"/>
                </a:rPr>
                <a:t>A</a:t>
              </a:r>
              <a:r>
                <a:rPr lang="it-IT" altLang="it-IT" sz="2400" baseline="-25000" dirty="0" err="1">
                  <a:solidFill>
                    <a:srgbClr val="000000"/>
                  </a:solidFill>
                  <a:latin typeface="Calibri" panose="020F0502020204030204" pitchFamily="34" charset="0"/>
                </a:rPr>
                <a:t>e</a:t>
              </a:r>
              <a:endParaRPr lang="it-IT" altLang="it-IT" sz="2400" dirty="0">
                <a:solidFill>
                  <a:srgbClr val="000000"/>
                </a:solidFill>
                <a:latin typeface="Calibri" panose="020F0502020204030204" pitchFamily="34" charset="0"/>
              </a:endParaRPr>
            </a:p>
            <a:p>
              <a:pPr algn="ctr" eaLnBrk="1" hangingPunct="1">
                <a:spcBef>
                  <a:spcPct val="0"/>
                </a:spcBef>
                <a:buFontTx/>
                <a:buNone/>
              </a:pPr>
              <a:endParaRPr lang="it-IT" altLang="it-IT" sz="2400" dirty="0">
                <a:solidFill>
                  <a:srgbClr val="000000"/>
                </a:solidFill>
                <a:latin typeface="Calibri" panose="020F0502020204030204" pitchFamily="34" charset="0"/>
              </a:endParaRPr>
            </a:p>
            <a:p>
              <a:pPr algn="ctr" eaLnBrk="1" hangingPunct="1">
                <a:spcBef>
                  <a:spcPct val="0"/>
                </a:spcBef>
                <a:buFontTx/>
                <a:buNone/>
              </a:pPr>
              <a:r>
                <a:rPr lang="it-IT" altLang="it-IT" sz="2800" b="1" dirty="0" err="1">
                  <a:solidFill>
                    <a:srgbClr val="000000"/>
                  </a:solidFill>
                  <a:latin typeface="Calibri" panose="020F0502020204030204" pitchFamily="34" charset="0"/>
                </a:rPr>
                <a:t>A</a:t>
              </a:r>
              <a:r>
                <a:rPr lang="it-IT" altLang="it-IT" sz="2800" b="1" baseline="-25000" dirty="0" err="1">
                  <a:solidFill>
                    <a:srgbClr val="000000"/>
                  </a:solidFill>
                  <a:latin typeface="Calibri" panose="020F0502020204030204" pitchFamily="34" charset="0"/>
                </a:rPr>
                <a:t>e</a:t>
              </a:r>
              <a:r>
                <a:rPr lang="it-IT" altLang="it-IT" sz="2800" b="1" baseline="-25000" dirty="0">
                  <a:solidFill>
                    <a:srgbClr val="000000"/>
                  </a:solidFill>
                  <a:latin typeface="Calibri" panose="020F0502020204030204" pitchFamily="34" charset="0"/>
                </a:rPr>
                <a:t> </a:t>
              </a:r>
              <a:r>
                <a:rPr lang="it-IT" altLang="it-IT" sz="2400" dirty="0">
                  <a:solidFill>
                    <a:srgbClr val="000000"/>
                  </a:solidFill>
                  <a:latin typeface="Calibri" panose="020F0502020204030204" pitchFamily="34" charset="0"/>
                </a:rPr>
                <a:t>diminuisce lungo il gruppo e aumenta lungo il </a:t>
              </a:r>
              <a:r>
                <a:rPr lang="it-IT" altLang="it-IT" sz="2400" dirty="0" smtClean="0">
                  <a:solidFill>
                    <a:srgbClr val="000000"/>
                  </a:solidFill>
                  <a:latin typeface="Calibri" panose="020F0502020204030204" pitchFamily="34" charset="0"/>
                </a:rPr>
                <a:t>periodo</a:t>
              </a:r>
            </a:p>
          </p:txBody>
        </p:sp>
        <p:sp>
          <p:nvSpPr>
            <p:cNvPr id="86021" name="Line 4"/>
            <p:cNvSpPr>
              <a:spLocks noChangeShapeType="1"/>
            </p:cNvSpPr>
            <p:nvPr/>
          </p:nvSpPr>
          <p:spPr bwMode="auto">
            <a:xfrm flipV="1">
              <a:off x="2803" y="1282"/>
              <a:ext cx="187" cy="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latin typeface="Calibri" panose="020F0502020204030204" pitchFamily="34" charset="0"/>
              </a:endParaRPr>
            </a:p>
          </p:txBody>
        </p:sp>
      </p:grpSp>
      <p:pic>
        <p:nvPicPr>
          <p:cNvPr id="86018" name="Picture 2" descr="Risultati immagini per affinità elettronica"/>
          <p:cNvPicPr>
            <a:picLocks noChangeAspect="1" noChangeArrowheads="1"/>
          </p:cNvPicPr>
          <p:nvPr/>
        </p:nvPicPr>
        <p:blipFill rotWithShape="1">
          <a:blip r:embed="rId2">
            <a:extLst>
              <a:ext uri="{28A0092B-C50C-407E-A947-70E740481C1C}">
                <a14:useLocalDpi xmlns:a14="http://schemas.microsoft.com/office/drawing/2010/main" val="0"/>
              </a:ext>
            </a:extLst>
          </a:blip>
          <a:srcRect l="9893" t="15407" r="10718" b="32673"/>
          <a:stretch/>
        </p:blipFill>
        <p:spPr bwMode="auto">
          <a:xfrm>
            <a:off x="1979712" y="3768727"/>
            <a:ext cx="5176661" cy="25391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683568" y="188640"/>
            <a:ext cx="7772400" cy="273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None/>
            </a:pPr>
            <a:r>
              <a:rPr lang="it-IT" altLang="it-IT" sz="2800" b="1" dirty="0" smtClean="0">
                <a:solidFill>
                  <a:srgbClr val="FF0000"/>
                </a:solidFill>
                <a:latin typeface="Calibri" panose="020F0502020204030204" pitchFamily="34" charset="0"/>
              </a:rPr>
              <a:t>Elettronegatività</a:t>
            </a:r>
            <a:r>
              <a:rPr lang="it-IT" altLang="it-IT" sz="2800" b="1" dirty="0" smtClean="0">
                <a:solidFill>
                  <a:srgbClr val="000000"/>
                </a:solidFill>
                <a:latin typeface="Calibri" panose="020F0502020204030204" pitchFamily="34" charset="0"/>
              </a:rPr>
              <a:t> </a:t>
            </a:r>
            <a:endParaRPr lang="it-IT" altLang="it-IT" sz="2800" b="1" dirty="0">
              <a:solidFill>
                <a:srgbClr val="000000"/>
              </a:solidFill>
              <a:latin typeface="Calibri" panose="020F0502020204030204" pitchFamily="34" charset="0"/>
            </a:endParaRPr>
          </a:p>
          <a:p>
            <a:pPr eaLnBrk="1" hangingPunct="1">
              <a:spcBef>
                <a:spcPct val="0"/>
              </a:spcBef>
              <a:buFontTx/>
              <a:buNone/>
            </a:pPr>
            <a:r>
              <a:rPr lang="it-IT" altLang="it-IT" sz="2400" dirty="0" smtClean="0">
                <a:solidFill>
                  <a:srgbClr val="000000"/>
                </a:solidFill>
                <a:latin typeface="Calibri" panose="020F0502020204030204" pitchFamily="34" charset="0"/>
              </a:rPr>
              <a:t>Misura </a:t>
            </a:r>
            <a:r>
              <a:rPr lang="it-IT" altLang="it-IT" sz="2400" dirty="0">
                <a:solidFill>
                  <a:srgbClr val="000000"/>
                </a:solidFill>
                <a:latin typeface="Calibri" panose="020F0502020204030204" pitchFamily="34" charset="0"/>
              </a:rPr>
              <a:t>la tendenza di un atomo all’interno di un composto ad attirare su di sé gli elettroni</a:t>
            </a:r>
          </a:p>
          <a:p>
            <a:pPr eaLnBrk="1" hangingPunct="1">
              <a:spcBef>
                <a:spcPct val="0"/>
              </a:spcBef>
              <a:buFontTx/>
              <a:buNone/>
            </a:pPr>
            <a:endParaRPr lang="it-IT" altLang="it-IT" sz="2400" dirty="0">
              <a:solidFill>
                <a:srgbClr val="000000"/>
              </a:solidFill>
              <a:latin typeface="Calibri" panose="020F0502020204030204" pitchFamily="34" charset="0"/>
            </a:endParaRPr>
          </a:p>
          <a:p>
            <a:pPr eaLnBrk="1" hangingPunct="1">
              <a:spcBef>
                <a:spcPct val="0"/>
              </a:spcBef>
              <a:buFontTx/>
              <a:buNone/>
            </a:pPr>
            <a:r>
              <a:rPr lang="it-IT" altLang="it-IT" sz="2400" u="sng" dirty="0">
                <a:solidFill>
                  <a:srgbClr val="000000"/>
                </a:solidFill>
                <a:latin typeface="Calibri" panose="020F0502020204030204" pitchFamily="34" charset="0"/>
              </a:rPr>
              <a:t>Scala di elettronegatività di </a:t>
            </a:r>
            <a:r>
              <a:rPr lang="it-IT" altLang="it-IT" sz="2400" u="sng" dirty="0" err="1">
                <a:solidFill>
                  <a:srgbClr val="000000"/>
                </a:solidFill>
                <a:latin typeface="Calibri" panose="020F0502020204030204" pitchFamily="34" charset="0"/>
              </a:rPr>
              <a:t>Pauling</a:t>
            </a:r>
            <a:r>
              <a:rPr lang="it-IT" altLang="it-IT" sz="2400" dirty="0">
                <a:solidFill>
                  <a:srgbClr val="000000"/>
                </a:solidFill>
                <a:latin typeface="Calibri" panose="020F0502020204030204" pitchFamily="34" charset="0"/>
              </a:rPr>
              <a:t>: all’elemento più elettronegativo (F) viene assegnato per convenzione il valore di 4.0 </a:t>
            </a:r>
          </a:p>
        </p:txBody>
      </p:sp>
      <p:pic>
        <p:nvPicPr>
          <p:cNvPr id="86018" name="Picture 2" descr="Risultati immagini per pauling electronegativity sca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893" y="2780928"/>
            <a:ext cx="5619750" cy="3867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8786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hi_{\rm A} - \chi_{\rm B} = ({\rm eV})^{-1/2} \sqrt{E_{\rm d}({\rm AB}) - [E_{\rm d}({\rm AA}) + E_{\rm d}({\rm BB})]/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973485"/>
            <a:ext cx="4429125" cy="295275"/>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p:cNvSpPr/>
          <p:nvPr/>
        </p:nvSpPr>
        <p:spPr>
          <a:xfrm>
            <a:off x="476179" y="235680"/>
            <a:ext cx="8108182" cy="830997"/>
          </a:xfrm>
          <a:prstGeom prst="rect">
            <a:avLst/>
          </a:prstGeom>
        </p:spPr>
        <p:txBody>
          <a:bodyPr wrap="none">
            <a:spAutoFit/>
          </a:bodyPr>
          <a:lstStyle/>
          <a:p>
            <a:r>
              <a:rPr lang="it-IT" altLang="it-IT" b="1" dirty="0" smtClean="0">
                <a:solidFill>
                  <a:srgbClr val="000000"/>
                </a:solidFill>
                <a:latin typeface="Calibri" panose="020F0502020204030204" pitchFamily="34" charset="0"/>
              </a:rPr>
              <a:t>Elettronegatività </a:t>
            </a:r>
            <a:r>
              <a:rPr lang="it-IT" altLang="it-IT" b="1" dirty="0">
                <a:solidFill>
                  <a:srgbClr val="000000"/>
                </a:solidFill>
                <a:latin typeface="Calibri" panose="020F0502020204030204" pitchFamily="34" charset="0"/>
              </a:rPr>
              <a:t>di </a:t>
            </a:r>
            <a:r>
              <a:rPr lang="it-IT" altLang="it-IT" b="1" dirty="0" err="1" smtClean="0">
                <a:solidFill>
                  <a:srgbClr val="000000"/>
                </a:solidFill>
                <a:latin typeface="Calibri" panose="020F0502020204030204" pitchFamily="34" charset="0"/>
              </a:rPr>
              <a:t>Pauling</a:t>
            </a:r>
            <a:r>
              <a:rPr lang="it-IT" altLang="it-IT" b="1" dirty="0" smtClean="0">
                <a:solidFill>
                  <a:srgbClr val="000000"/>
                </a:solidFill>
                <a:latin typeface="Calibri" panose="020F0502020204030204" pitchFamily="34" charset="0"/>
              </a:rPr>
              <a:t> </a:t>
            </a:r>
            <a:r>
              <a:rPr lang="it-IT" altLang="it-IT" dirty="0" smtClean="0">
                <a:solidFill>
                  <a:srgbClr val="000000"/>
                </a:solidFill>
                <a:latin typeface="Calibri" panose="020F0502020204030204" pitchFamily="34" charset="0"/>
              </a:rPr>
              <a:t>(</a:t>
            </a:r>
            <a:r>
              <a:rPr lang="it-IT" dirty="0" smtClean="0">
                <a:solidFill>
                  <a:srgbClr val="000000"/>
                </a:solidFill>
                <a:latin typeface="Calibri" panose="020F0502020204030204" pitchFamily="34" charset="0"/>
              </a:rPr>
              <a:t>generalmente su </a:t>
            </a:r>
            <a:r>
              <a:rPr lang="it-IT" dirty="0">
                <a:solidFill>
                  <a:srgbClr val="000000"/>
                </a:solidFill>
                <a:latin typeface="Calibri" panose="020F0502020204030204" pitchFamily="34" charset="0"/>
              </a:rPr>
              <a:t>tavola </a:t>
            </a:r>
            <a:r>
              <a:rPr lang="it-IT" dirty="0" smtClean="0">
                <a:solidFill>
                  <a:srgbClr val="000000"/>
                </a:solidFill>
                <a:latin typeface="Calibri" panose="020F0502020204030204" pitchFamily="34" charset="0"/>
              </a:rPr>
              <a:t>periodica) </a:t>
            </a:r>
            <a:endParaRPr lang="it-IT" dirty="0">
              <a:solidFill>
                <a:srgbClr val="000000"/>
              </a:solidFill>
              <a:latin typeface="Calibri" panose="020F0502020204030204" pitchFamily="34" charset="0"/>
            </a:endParaRPr>
          </a:p>
          <a:p>
            <a:endParaRPr lang="it-IT" dirty="0">
              <a:solidFill>
                <a:srgbClr val="000000"/>
              </a:solidFill>
              <a:latin typeface="Calibri" panose="020F0502020204030204" pitchFamily="34" charset="0"/>
            </a:endParaRPr>
          </a:p>
        </p:txBody>
      </p:sp>
      <p:sp>
        <p:nvSpPr>
          <p:cNvPr id="4" name="Rettangolo 3"/>
          <p:cNvSpPr/>
          <p:nvPr/>
        </p:nvSpPr>
        <p:spPr>
          <a:xfrm>
            <a:off x="467544" y="1556792"/>
            <a:ext cx="8393644" cy="2000548"/>
          </a:xfrm>
          <a:prstGeom prst="rect">
            <a:avLst/>
          </a:prstGeom>
        </p:spPr>
        <p:txBody>
          <a:bodyPr wrap="none">
            <a:spAutoFit/>
          </a:bodyPr>
          <a:lstStyle/>
          <a:p>
            <a:r>
              <a:rPr lang="it-IT" altLang="it-IT" dirty="0" smtClean="0">
                <a:solidFill>
                  <a:srgbClr val="000000"/>
                </a:solidFill>
                <a:latin typeface="Calibri" panose="020F0502020204030204" pitchFamily="34" charset="0"/>
              </a:rPr>
              <a:t>La differenza di elettronegatività tra due atomi A e B</a:t>
            </a:r>
          </a:p>
          <a:p>
            <a:r>
              <a:rPr lang="it-IT" altLang="it-IT" dirty="0" smtClean="0">
                <a:solidFill>
                  <a:srgbClr val="000000"/>
                </a:solidFill>
                <a:latin typeface="Calibri" panose="020F0502020204030204" pitchFamily="34" charset="0"/>
              </a:rPr>
              <a:t>dipende dalle energie di dissociazione delle specie A-B, A-A e B-B.</a:t>
            </a:r>
          </a:p>
          <a:p>
            <a:endParaRPr lang="it-IT" dirty="0" smtClean="0">
              <a:solidFill>
                <a:srgbClr val="006600"/>
              </a:solidFill>
              <a:latin typeface="Calibri" panose="020F0502020204030204" pitchFamily="34" charset="0"/>
            </a:endParaRPr>
          </a:p>
          <a:p>
            <a:r>
              <a:rPr lang="it-IT" dirty="0" smtClean="0">
                <a:solidFill>
                  <a:srgbClr val="006600"/>
                </a:solidFill>
                <a:latin typeface="Calibri" panose="020F0502020204030204" pitchFamily="34" charset="0"/>
              </a:rPr>
              <a:t>Necessario fissare una </a:t>
            </a:r>
            <a:r>
              <a:rPr lang="it-IT" sz="2800" dirty="0" smtClean="0">
                <a:solidFill>
                  <a:srgbClr val="006600"/>
                </a:solidFill>
                <a:latin typeface="Calibri" panose="020F0502020204030204" pitchFamily="34" charset="0"/>
                <a:sym typeface="Symbol" panose="05050102010706020507" pitchFamily="18" charset="2"/>
              </a:rPr>
              <a:t></a:t>
            </a:r>
            <a:r>
              <a:rPr lang="it-IT" dirty="0" smtClean="0">
                <a:solidFill>
                  <a:srgbClr val="006600"/>
                </a:solidFill>
                <a:latin typeface="Calibri" panose="020F0502020204030204" pitchFamily="34" charset="0"/>
              </a:rPr>
              <a:t> di riferimento: </a:t>
            </a:r>
            <a:r>
              <a:rPr lang="it-IT" sz="2800" dirty="0">
                <a:solidFill>
                  <a:srgbClr val="006600"/>
                </a:solidFill>
                <a:latin typeface="Calibri" panose="020F0502020204030204" pitchFamily="34" charset="0"/>
                <a:sym typeface="Symbol" panose="05050102010706020507" pitchFamily="18" charset="2"/>
              </a:rPr>
              <a:t> </a:t>
            </a:r>
            <a:r>
              <a:rPr lang="it-IT" altLang="it-IT" sz="2800" dirty="0" smtClean="0">
                <a:solidFill>
                  <a:srgbClr val="006600"/>
                </a:solidFill>
                <a:latin typeface="Calibri" panose="020F0502020204030204" pitchFamily="34" charset="0"/>
              </a:rPr>
              <a:t>H = 2.20</a:t>
            </a:r>
            <a:endParaRPr lang="it-IT" sz="2800" dirty="0" smtClean="0">
              <a:solidFill>
                <a:srgbClr val="006600"/>
              </a:solidFill>
              <a:latin typeface="Calibri" panose="020F0502020204030204" pitchFamily="34" charset="0"/>
            </a:endParaRPr>
          </a:p>
          <a:p>
            <a:endParaRPr lang="it-IT" dirty="0" smtClean="0">
              <a:solidFill>
                <a:srgbClr val="000000"/>
              </a:solidFill>
              <a:latin typeface="Calibri" panose="020F0502020204030204" pitchFamily="34" charset="0"/>
            </a:endParaRPr>
          </a:p>
        </p:txBody>
      </p:sp>
      <p:sp>
        <p:nvSpPr>
          <p:cNvPr id="6" name="Rettangolo 5"/>
          <p:cNvSpPr/>
          <p:nvPr/>
        </p:nvSpPr>
        <p:spPr>
          <a:xfrm>
            <a:off x="466529" y="4047455"/>
            <a:ext cx="3815275" cy="461665"/>
          </a:xfrm>
          <a:prstGeom prst="rect">
            <a:avLst/>
          </a:prstGeom>
        </p:spPr>
        <p:txBody>
          <a:bodyPr wrap="none">
            <a:spAutoFit/>
          </a:bodyPr>
          <a:lstStyle/>
          <a:p>
            <a:r>
              <a:rPr lang="it-IT" altLang="it-IT" b="1" dirty="0" smtClean="0">
                <a:solidFill>
                  <a:srgbClr val="000000"/>
                </a:solidFill>
                <a:latin typeface="Calibri" panose="020F0502020204030204" pitchFamily="34" charset="0"/>
              </a:rPr>
              <a:t>Elettronegatività </a:t>
            </a:r>
            <a:r>
              <a:rPr lang="it-IT" altLang="it-IT" b="1" dirty="0">
                <a:solidFill>
                  <a:srgbClr val="000000"/>
                </a:solidFill>
                <a:latin typeface="Calibri" panose="020F0502020204030204" pitchFamily="34" charset="0"/>
              </a:rPr>
              <a:t>di </a:t>
            </a:r>
            <a:r>
              <a:rPr lang="it-IT" altLang="it-IT" b="1" dirty="0" err="1" smtClean="0">
                <a:solidFill>
                  <a:srgbClr val="000000"/>
                </a:solidFill>
                <a:latin typeface="Calibri" panose="020F0502020204030204" pitchFamily="34" charset="0"/>
              </a:rPr>
              <a:t>Mulliken</a:t>
            </a:r>
            <a:endParaRPr lang="it-IT" b="1" dirty="0">
              <a:solidFill>
                <a:srgbClr val="000000"/>
              </a:solidFill>
              <a:latin typeface="Calibri" panose="020F0502020204030204" pitchFamily="34" charset="0"/>
            </a:endParaRPr>
          </a:p>
        </p:txBody>
      </p:sp>
      <p:pic>
        <p:nvPicPr>
          <p:cNvPr id="86020" name="Picture 4" descr="\chi = (E_{\rm i} + E_{\rm ea}) /2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4797152"/>
            <a:ext cx="1381125" cy="200025"/>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7"/>
          <p:cNvSpPr/>
          <p:nvPr/>
        </p:nvSpPr>
        <p:spPr>
          <a:xfrm>
            <a:off x="475657" y="5253007"/>
            <a:ext cx="7632026" cy="1200329"/>
          </a:xfrm>
          <a:prstGeom prst="rect">
            <a:avLst/>
          </a:prstGeom>
        </p:spPr>
        <p:txBody>
          <a:bodyPr wrap="none">
            <a:spAutoFit/>
          </a:bodyPr>
          <a:lstStyle/>
          <a:p>
            <a:r>
              <a:rPr lang="it-IT" altLang="it-IT" dirty="0" smtClean="0">
                <a:solidFill>
                  <a:srgbClr val="000000"/>
                </a:solidFill>
                <a:latin typeface="Calibri" panose="020F0502020204030204" pitchFamily="34" charset="0"/>
              </a:rPr>
              <a:t>L’elettronegatività di un elemento dipende da due proprietà</a:t>
            </a:r>
          </a:p>
          <a:p>
            <a:r>
              <a:rPr lang="it-IT" altLang="it-IT" dirty="0" smtClean="0">
                <a:solidFill>
                  <a:srgbClr val="000000"/>
                </a:solidFill>
                <a:latin typeface="Calibri" panose="020F0502020204030204" pitchFamily="34" charset="0"/>
              </a:rPr>
              <a:t>misurabili sperimentalmente, potenziale di ionizzazione (I</a:t>
            </a:r>
            <a:r>
              <a:rPr lang="it-IT" altLang="it-IT" baseline="-25000" dirty="0" smtClean="0">
                <a:solidFill>
                  <a:srgbClr val="000000"/>
                </a:solidFill>
                <a:latin typeface="Calibri" panose="020F0502020204030204" pitchFamily="34" charset="0"/>
              </a:rPr>
              <a:t>1</a:t>
            </a:r>
            <a:r>
              <a:rPr lang="it-IT" altLang="it-IT" dirty="0" smtClean="0">
                <a:solidFill>
                  <a:srgbClr val="000000"/>
                </a:solidFill>
                <a:latin typeface="Calibri" panose="020F0502020204030204" pitchFamily="34" charset="0"/>
              </a:rPr>
              <a:t>) </a:t>
            </a:r>
          </a:p>
          <a:p>
            <a:r>
              <a:rPr lang="it-IT" altLang="it-IT" dirty="0" smtClean="0">
                <a:solidFill>
                  <a:srgbClr val="000000"/>
                </a:solidFill>
                <a:latin typeface="Calibri" panose="020F0502020204030204" pitchFamily="34" charset="0"/>
              </a:rPr>
              <a:t>e affinità elettronica (</a:t>
            </a:r>
            <a:r>
              <a:rPr lang="it-IT" altLang="it-IT" dirty="0" err="1" smtClean="0">
                <a:solidFill>
                  <a:srgbClr val="000000"/>
                </a:solidFill>
                <a:latin typeface="Calibri" panose="020F0502020204030204" pitchFamily="34" charset="0"/>
              </a:rPr>
              <a:t>A</a:t>
            </a:r>
            <a:r>
              <a:rPr lang="it-IT" altLang="it-IT" baseline="-25000" dirty="0" err="1" smtClean="0">
                <a:solidFill>
                  <a:srgbClr val="000000"/>
                </a:solidFill>
                <a:latin typeface="Calibri" panose="020F0502020204030204" pitchFamily="34" charset="0"/>
              </a:rPr>
              <a:t>e</a:t>
            </a:r>
            <a:r>
              <a:rPr lang="it-IT" altLang="it-IT" dirty="0" smtClean="0">
                <a:solidFill>
                  <a:srgbClr val="000000"/>
                </a:solidFill>
                <a:latin typeface="Calibri" panose="020F0502020204030204" pitchFamily="34" charset="0"/>
              </a:rPr>
              <a:t>)</a:t>
            </a:r>
            <a:endParaRPr lang="it-IT" dirty="0">
              <a:solidFill>
                <a:srgbClr val="000000"/>
              </a:solidFill>
              <a:latin typeface="Calibri" panose="020F0502020204030204" pitchFamily="34" charset="0"/>
            </a:endParaRPr>
          </a:p>
        </p:txBody>
      </p:sp>
    </p:spTree>
    <p:extLst>
      <p:ext uri="{BB962C8B-B14F-4D97-AF65-F5344CB8AC3E}">
        <p14:creationId xmlns:p14="http://schemas.microsoft.com/office/powerpoint/2010/main" val="4995282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p:cNvPicPr>
            <a:picLocks noChangeAspect="1" noChangeArrowheads="1"/>
          </p:cNvPicPr>
          <p:nvPr/>
        </p:nvPicPr>
        <p:blipFill>
          <a:blip r:embed="rId2">
            <a:extLst>
              <a:ext uri="{28A0092B-C50C-407E-A947-70E740481C1C}">
                <a14:useLocalDpi xmlns:a14="http://schemas.microsoft.com/office/drawing/2010/main" val="0"/>
              </a:ext>
            </a:extLst>
          </a:blip>
          <a:srcRect t="8621" b="12090"/>
          <a:stretch>
            <a:fillRect/>
          </a:stretch>
        </p:blipFill>
        <p:spPr bwMode="auto">
          <a:xfrm>
            <a:off x="3146433" y="261273"/>
            <a:ext cx="4680669" cy="4952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7" name="Rettangolo 1"/>
          <p:cNvSpPr>
            <a:spLocks noChangeArrowheads="1"/>
          </p:cNvSpPr>
          <p:nvPr/>
        </p:nvSpPr>
        <p:spPr bwMode="auto">
          <a:xfrm>
            <a:off x="6300192" y="5152862"/>
            <a:ext cx="23762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None/>
            </a:pPr>
            <a:r>
              <a:rPr lang="it-IT" altLang="it-IT" sz="2400" b="1" dirty="0" smtClean="0"/>
              <a:t>°</a:t>
            </a:r>
            <a:r>
              <a:rPr lang="it-IT" altLang="it-IT" sz="2400" b="1" dirty="0"/>
              <a:t>F = 9/5 °C + </a:t>
            </a:r>
            <a:r>
              <a:rPr lang="it-IT" altLang="it-IT" sz="2400" b="1" dirty="0" smtClean="0"/>
              <a:t>32</a:t>
            </a:r>
          </a:p>
        </p:txBody>
      </p:sp>
      <p:sp>
        <p:nvSpPr>
          <p:cNvPr id="2" name="Rettangolo 1"/>
          <p:cNvSpPr/>
          <p:nvPr/>
        </p:nvSpPr>
        <p:spPr>
          <a:xfrm>
            <a:off x="323528" y="261273"/>
            <a:ext cx="2425216" cy="461665"/>
          </a:xfrm>
          <a:prstGeom prst="rect">
            <a:avLst/>
          </a:prstGeom>
        </p:spPr>
        <p:txBody>
          <a:bodyPr wrap="none">
            <a:spAutoFit/>
          </a:bodyPr>
          <a:lstStyle/>
          <a:p>
            <a:r>
              <a:rPr lang="it-IT" dirty="0"/>
              <a:t>TEMPERATURA</a:t>
            </a:r>
            <a:endParaRPr lang="en-US" dirty="0"/>
          </a:p>
        </p:txBody>
      </p:sp>
      <p:sp>
        <p:nvSpPr>
          <p:cNvPr id="3" name="Rettangolo 2"/>
          <p:cNvSpPr/>
          <p:nvPr/>
        </p:nvSpPr>
        <p:spPr>
          <a:xfrm>
            <a:off x="2297079" y="5152861"/>
            <a:ext cx="2273379" cy="461665"/>
          </a:xfrm>
          <a:prstGeom prst="rect">
            <a:avLst/>
          </a:prstGeom>
        </p:spPr>
        <p:txBody>
          <a:bodyPr wrap="none">
            <a:spAutoFit/>
          </a:bodyPr>
          <a:lstStyle/>
          <a:p>
            <a:r>
              <a:rPr lang="it-IT" altLang="it-IT" b="1" dirty="0"/>
              <a:t>K = °C + 273.15</a:t>
            </a:r>
            <a:endParaRPr lang="en-US" dirty="0"/>
          </a:p>
        </p:txBody>
      </p:sp>
      <p:sp>
        <p:nvSpPr>
          <p:cNvPr id="4" name="Rettangolo 3"/>
          <p:cNvSpPr/>
          <p:nvPr/>
        </p:nvSpPr>
        <p:spPr>
          <a:xfrm>
            <a:off x="5091244" y="5152860"/>
            <a:ext cx="530915" cy="461665"/>
          </a:xfrm>
          <a:prstGeom prst="rect">
            <a:avLst/>
          </a:prstGeom>
        </p:spPr>
        <p:txBody>
          <a:bodyPr wrap="none">
            <a:spAutoFit/>
          </a:bodyPr>
          <a:lstStyle/>
          <a:p>
            <a:r>
              <a:rPr lang="it-IT" altLang="it-IT" b="1" dirty="0"/>
              <a:t>°C</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ttangolo 1"/>
          <p:cNvSpPr>
            <a:spLocks noChangeArrowheads="1"/>
          </p:cNvSpPr>
          <p:nvPr/>
        </p:nvSpPr>
        <p:spPr bwMode="auto">
          <a:xfrm>
            <a:off x="2254250" y="404813"/>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b="1">
                <a:solidFill>
                  <a:srgbClr val="FF0000"/>
                </a:solidFill>
                <a:latin typeface="Calibri" panose="020F0502020204030204" pitchFamily="34" charset="0"/>
              </a:rPr>
              <a:t>Trasformazioni e Processi</a:t>
            </a:r>
          </a:p>
        </p:txBody>
      </p:sp>
      <p:sp>
        <p:nvSpPr>
          <p:cNvPr id="22531" name="CasellaDiTesto 3"/>
          <p:cNvSpPr txBox="1">
            <a:spLocks noChangeArrowheads="1"/>
          </p:cNvSpPr>
          <p:nvPr/>
        </p:nvSpPr>
        <p:spPr bwMode="auto">
          <a:xfrm>
            <a:off x="404152" y="1137294"/>
            <a:ext cx="302393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a:latin typeface="Calibri" panose="020F0502020204030204" pitchFamily="34" charset="0"/>
              </a:rPr>
              <a:t>Trasformazione che modifica le </a:t>
            </a:r>
            <a:r>
              <a:rPr lang="it-IT" altLang="it-IT" sz="2400" dirty="0">
                <a:solidFill>
                  <a:srgbClr val="FF0000"/>
                </a:solidFill>
                <a:latin typeface="Calibri" panose="020F0502020204030204" pitchFamily="34" charset="0"/>
              </a:rPr>
              <a:t>proprietà fisiche</a:t>
            </a:r>
            <a:r>
              <a:rPr lang="it-IT" altLang="it-IT" sz="2400" dirty="0">
                <a:latin typeface="Calibri" panose="020F0502020204030204" pitchFamily="34" charset="0"/>
              </a:rPr>
              <a:t> di una sostanza (volume, densità, temperatura…)</a:t>
            </a:r>
          </a:p>
        </p:txBody>
      </p:sp>
      <p:sp>
        <p:nvSpPr>
          <p:cNvPr id="22532" name="Freccia a destra 4"/>
          <p:cNvSpPr>
            <a:spLocks noChangeArrowheads="1"/>
          </p:cNvSpPr>
          <p:nvPr/>
        </p:nvSpPr>
        <p:spPr bwMode="auto">
          <a:xfrm>
            <a:off x="3492500" y="2205038"/>
            <a:ext cx="863600" cy="71437"/>
          </a:xfrm>
          <a:prstGeom prst="rightArrow">
            <a:avLst>
              <a:gd name="adj1" fmla="val 50000"/>
              <a:gd name="adj2" fmla="val 5037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it-IT" altLang="it-IT" sz="1000">
              <a:latin typeface="Calibri" panose="020F0502020204030204" pitchFamily="34" charset="0"/>
            </a:endParaRPr>
          </a:p>
        </p:txBody>
      </p:sp>
      <p:sp>
        <p:nvSpPr>
          <p:cNvPr id="7" name="Freccia a destra 6"/>
          <p:cNvSpPr/>
          <p:nvPr/>
        </p:nvSpPr>
        <p:spPr bwMode="auto">
          <a:xfrm>
            <a:off x="3707904" y="1926770"/>
            <a:ext cx="1008112" cy="360040"/>
          </a:xfrm>
          <a:prstGeom prst="rightArrow">
            <a:avLst/>
          </a:prstGeom>
          <a:ln/>
          <a:extLst/>
        </p:spPr>
        <p:style>
          <a:lnRef idx="0">
            <a:schemeClr val="accent3"/>
          </a:lnRef>
          <a:fillRef idx="3">
            <a:schemeClr val="accent3"/>
          </a:fillRef>
          <a:effectRef idx="3">
            <a:schemeClr val="accent3"/>
          </a:effectRef>
          <a:fontRef idx="minor">
            <a:schemeClr val="lt1"/>
          </a:fontRef>
        </p:style>
        <p:txBody>
          <a:bodyPr/>
          <a:lstStyle/>
          <a:p>
            <a:pPr algn="ctr">
              <a:defRPr/>
            </a:pPr>
            <a:endParaRPr lang="it-IT" sz="1000">
              <a:solidFill>
                <a:schemeClr val="tx1"/>
              </a:solidFill>
              <a:latin typeface="Calibri" panose="020F0502020204030204" pitchFamily="34" charset="0"/>
            </a:endParaRPr>
          </a:p>
        </p:txBody>
      </p:sp>
      <p:sp>
        <p:nvSpPr>
          <p:cNvPr id="8" name="CasellaDiTesto 7"/>
          <p:cNvSpPr txBox="1"/>
          <p:nvPr/>
        </p:nvSpPr>
        <p:spPr>
          <a:xfrm>
            <a:off x="5364088" y="1915367"/>
            <a:ext cx="2370457" cy="523220"/>
          </a:xfrm>
          <a:prstGeom prst="rect">
            <a:avLst/>
          </a:prstGeom>
          <a:noFill/>
        </p:spPr>
        <p:txBody>
          <a:bodyPr wrap="none">
            <a:spAutoFit/>
          </a:bodyPr>
          <a:lstStyle/>
          <a:p>
            <a:pPr>
              <a:defRPr/>
            </a:pPr>
            <a:r>
              <a:rPr lang="it-IT" sz="2800" dirty="0">
                <a:solidFill>
                  <a:srgbClr val="C00000"/>
                </a:solidFill>
                <a:latin typeface="Calibri" panose="020F0502020204030204" pitchFamily="34" charset="0"/>
              </a:rPr>
              <a:t>Processo Fisico</a:t>
            </a:r>
          </a:p>
        </p:txBody>
      </p:sp>
      <p:sp>
        <p:nvSpPr>
          <p:cNvPr id="22537" name="CasellaDiTesto 8"/>
          <p:cNvSpPr txBox="1">
            <a:spLocks noChangeArrowheads="1"/>
          </p:cNvSpPr>
          <p:nvPr/>
        </p:nvSpPr>
        <p:spPr bwMode="auto">
          <a:xfrm>
            <a:off x="579666" y="4172744"/>
            <a:ext cx="28082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400" dirty="0">
                <a:latin typeface="Calibri" panose="020F0502020204030204" pitchFamily="34" charset="0"/>
              </a:rPr>
              <a:t>Trasformazione che produce </a:t>
            </a:r>
            <a:r>
              <a:rPr lang="it-IT" altLang="it-IT" sz="2400" b="1" dirty="0">
                <a:latin typeface="Calibri" panose="020F0502020204030204" pitchFamily="34" charset="0"/>
              </a:rPr>
              <a:t>nuove sostanze</a:t>
            </a:r>
          </a:p>
        </p:txBody>
      </p:sp>
      <p:sp>
        <p:nvSpPr>
          <p:cNvPr id="22538" name="Freccia a destra 9"/>
          <p:cNvSpPr>
            <a:spLocks noChangeArrowheads="1"/>
          </p:cNvSpPr>
          <p:nvPr/>
        </p:nvSpPr>
        <p:spPr bwMode="auto">
          <a:xfrm>
            <a:off x="3676650" y="4797425"/>
            <a:ext cx="863600" cy="71438"/>
          </a:xfrm>
          <a:prstGeom prst="rightArrow">
            <a:avLst>
              <a:gd name="adj1" fmla="val 50000"/>
              <a:gd name="adj2" fmla="val 5037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endParaRPr lang="it-IT" altLang="it-IT" sz="1000">
              <a:latin typeface="Calibri" panose="020F0502020204030204" pitchFamily="34" charset="0"/>
            </a:endParaRPr>
          </a:p>
        </p:txBody>
      </p:sp>
      <p:sp>
        <p:nvSpPr>
          <p:cNvPr id="11" name="Freccia a destra 10"/>
          <p:cNvSpPr/>
          <p:nvPr/>
        </p:nvSpPr>
        <p:spPr bwMode="auto">
          <a:xfrm>
            <a:off x="3709405" y="4370290"/>
            <a:ext cx="1008112" cy="360040"/>
          </a:xfrm>
          <a:prstGeom prst="rightArrow">
            <a:avLst/>
          </a:prstGeom>
          <a:ln/>
          <a:extLst/>
        </p:spPr>
        <p:style>
          <a:lnRef idx="0">
            <a:schemeClr val="accent3"/>
          </a:lnRef>
          <a:fillRef idx="3">
            <a:schemeClr val="accent3"/>
          </a:fillRef>
          <a:effectRef idx="3">
            <a:schemeClr val="accent3"/>
          </a:effectRef>
          <a:fontRef idx="minor">
            <a:schemeClr val="lt1"/>
          </a:fontRef>
        </p:style>
        <p:txBody>
          <a:bodyPr/>
          <a:lstStyle/>
          <a:p>
            <a:pPr algn="ctr">
              <a:defRPr/>
            </a:pPr>
            <a:endParaRPr lang="it-IT" sz="1000">
              <a:solidFill>
                <a:schemeClr val="tx1"/>
              </a:solidFill>
              <a:latin typeface="Calibri" panose="020F0502020204030204" pitchFamily="34" charset="0"/>
            </a:endParaRPr>
          </a:p>
        </p:txBody>
      </p:sp>
      <p:sp>
        <p:nvSpPr>
          <p:cNvPr id="12" name="CasellaDiTesto 11"/>
          <p:cNvSpPr txBox="1"/>
          <p:nvPr/>
        </p:nvSpPr>
        <p:spPr>
          <a:xfrm>
            <a:off x="5221213" y="4150567"/>
            <a:ext cx="2731132" cy="954107"/>
          </a:xfrm>
          <a:prstGeom prst="rect">
            <a:avLst/>
          </a:prstGeom>
          <a:noFill/>
        </p:spPr>
        <p:txBody>
          <a:bodyPr wrap="none">
            <a:spAutoFit/>
          </a:bodyPr>
          <a:lstStyle/>
          <a:p>
            <a:pPr>
              <a:defRPr/>
            </a:pPr>
            <a:r>
              <a:rPr lang="it-IT" sz="2800" dirty="0">
                <a:solidFill>
                  <a:srgbClr val="C00000"/>
                </a:solidFill>
                <a:latin typeface="Calibri" panose="020F0502020204030204" pitchFamily="34" charset="0"/>
              </a:rPr>
              <a:t>Processo Chimico</a:t>
            </a:r>
          </a:p>
          <a:p>
            <a:pPr algn="ctr">
              <a:defRPr/>
            </a:pPr>
            <a:r>
              <a:rPr lang="it-IT" sz="2800" dirty="0">
                <a:solidFill>
                  <a:srgbClr val="C00000"/>
                </a:solidFill>
                <a:latin typeface="Calibri" panose="020F0502020204030204" pitchFamily="34" charset="0"/>
              </a:rPr>
              <a:t>(Reazione)</a:t>
            </a:r>
          </a:p>
        </p:txBody>
      </p:sp>
      <p:cxnSp>
        <p:nvCxnSpPr>
          <p:cNvPr id="14" name="Connettore 2 13"/>
          <p:cNvCxnSpPr/>
          <p:nvPr/>
        </p:nvCxnSpPr>
        <p:spPr bwMode="auto">
          <a:xfrm>
            <a:off x="6469063" y="5084763"/>
            <a:ext cx="0" cy="576262"/>
          </a:xfrm>
          <a:prstGeom prst="straightConnector1">
            <a:avLst/>
          </a:prstGeom>
          <a:ln>
            <a:tailEnd type="arrow"/>
          </a:ln>
          <a:extLst/>
        </p:spPr>
        <p:style>
          <a:lnRef idx="2">
            <a:schemeClr val="accent3"/>
          </a:lnRef>
          <a:fillRef idx="0">
            <a:schemeClr val="accent3"/>
          </a:fillRef>
          <a:effectRef idx="1">
            <a:schemeClr val="accent3"/>
          </a:effectRef>
          <a:fontRef idx="minor">
            <a:schemeClr val="tx1"/>
          </a:fontRef>
        </p:style>
      </p:cxnSp>
      <p:sp>
        <p:nvSpPr>
          <p:cNvPr id="22544" name="CasellaDiTesto 1"/>
          <p:cNvSpPr txBox="1">
            <a:spLocks noChangeArrowheads="1"/>
          </p:cNvSpPr>
          <p:nvPr/>
        </p:nvSpPr>
        <p:spPr bwMode="auto">
          <a:xfrm>
            <a:off x="4572000" y="5805488"/>
            <a:ext cx="38036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it-IT" altLang="it-IT" sz="2000" dirty="0">
                <a:latin typeface="Calibri" panose="020F0502020204030204" pitchFamily="34" charset="0"/>
              </a:rPr>
              <a:t>NON si ha creazione o distruzione di materia </a:t>
            </a:r>
          </a:p>
        </p:txBody>
      </p:sp>
    </p:spTree>
  </p:cSld>
  <p:clrMapOvr>
    <a:masterClrMapping/>
  </p:clrMapOvr>
</p:sld>
</file>

<file path=ppt/theme/theme1.xml><?xml version="1.0" encoding="utf-8"?>
<a:theme xmlns:a="http://schemas.openxmlformats.org/drawingml/2006/main" name="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10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it-IT" sz="10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2213</TotalTime>
  <Words>2840</Words>
  <Application>Microsoft Office PowerPoint</Application>
  <PresentationFormat>Presentazione su schermo (4:3)</PresentationFormat>
  <Paragraphs>519</Paragraphs>
  <Slides>74</Slides>
  <Notes>0</Notes>
  <HiddenSlides>0</HiddenSlides>
  <MMClips>0</MMClips>
  <ScaleCrop>false</ScaleCrop>
  <HeadingPairs>
    <vt:vector size="8" baseType="variant">
      <vt:variant>
        <vt:lpstr>Caratteri utilizzati</vt:lpstr>
      </vt:variant>
      <vt:variant>
        <vt:i4>9</vt:i4>
      </vt:variant>
      <vt:variant>
        <vt:lpstr>Tema</vt:lpstr>
      </vt:variant>
      <vt:variant>
        <vt:i4>2</vt:i4>
      </vt:variant>
      <vt:variant>
        <vt:lpstr>Server OLE incorporati</vt:lpstr>
      </vt:variant>
      <vt:variant>
        <vt:i4>5</vt:i4>
      </vt:variant>
      <vt:variant>
        <vt:lpstr>Titoli diapositive</vt:lpstr>
      </vt:variant>
      <vt:variant>
        <vt:i4>74</vt:i4>
      </vt:variant>
    </vt:vector>
  </HeadingPairs>
  <TitlesOfParts>
    <vt:vector size="90" baseType="lpstr">
      <vt:lpstr>Batang</vt:lpstr>
      <vt:lpstr>Arial</vt:lpstr>
      <vt:lpstr>Baskerville Old Face</vt:lpstr>
      <vt:lpstr>Calibri</vt:lpstr>
      <vt:lpstr>Cambria Math</vt:lpstr>
      <vt:lpstr>Mistral</vt:lpstr>
      <vt:lpstr>Symbol</vt:lpstr>
      <vt:lpstr>Times New Roman</vt:lpstr>
      <vt:lpstr>Wingdings</vt:lpstr>
      <vt:lpstr>Struttura predefinita</vt:lpstr>
      <vt:lpstr>1_Struttura predefinita</vt:lpstr>
      <vt:lpstr>Equation</vt:lpstr>
      <vt:lpstr>Documento</vt:lpstr>
      <vt:lpstr>Immagine bitmap</vt:lpstr>
      <vt:lpstr>ISIS/Draw Sketch</vt:lpstr>
      <vt:lpstr>Fotografia Photo Editor</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aaaaaaa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Enrico Leporati</dc:creator>
  <cp:lastModifiedBy>Luciano Marchiò</cp:lastModifiedBy>
  <cp:revision>128</cp:revision>
  <dcterms:created xsi:type="dcterms:W3CDTF">2003-05-28T10:07:04Z</dcterms:created>
  <dcterms:modified xsi:type="dcterms:W3CDTF">2017-11-06T08:16:59Z</dcterms:modified>
</cp:coreProperties>
</file>